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98" r:id="rId5"/>
    <p:sldId id="487" r:id="rId6"/>
    <p:sldId id="535" r:id="rId7"/>
    <p:sldId id="532" r:id="rId8"/>
    <p:sldId id="549" r:id="rId9"/>
    <p:sldId id="534" r:id="rId10"/>
    <p:sldId id="536" r:id="rId11"/>
    <p:sldId id="542" r:id="rId12"/>
    <p:sldId id="543" r:id="rId13"/>
    <p:sldId id="544" r:id="rId14"/>
    <p:sldId id="547" r:id="rId15"/>
    <p:sldId id="545" r:id="rId16"/>
    <p:sldId id="546" r:id="rId17"/>
    <p:sldId id="550" r:id="rId18"/>
    <p:sldId id="537" r:id="rId19"/>
    <p:sldId id="552" r:id="rId20"/>
    <p:sldId id="559" r:id="rId21"/>
    <p:sldId id="554" r:id="rId22"/>
    <p:sldId id="560" r:id="rId23"/>
    <p:sldId id="561" r:id="rId24"/>
    <p:sldId id="564" r:id="rId25"/>
    <p:sldId id="562" r:id="rId26"/>
    <p:sldId id="563" r:id="rId27"/>
    <p:sldId id="555" r:id="rId28"/>
    <p:sldId id="565" r:id="rId29"/>
    <p:sldId id="567" r:id="rId30"/>
    <p:sldId id="556" r:id="rId31"/>
    <p:sldId id="582" r:id="rId32"/>
    <p:sldId id="568" r:id="rId33"/>
    <p:sldId id="557" r:id="rId34"/>
    <p:sldId id="558" r:id="rId35"/>
    <p:sldId id="569" r:id="rId36"/>
    <p:sldId id="570" r:id="rId37"/>
    <p:sldId id="574" r:id="rId38"/>
    <p:sldId id="576" r:id="rId39"/>
    <p:sldId id="577" r:id="rId40"/>
    <p:sldId id="571" r:id="rId41"/>
    <p:sldId id="578" r:id="rId42"/>
    <p:sldId id="573" r:id="rId43"/>
    <p:sldId id="580" r:id="rId44"/>
    <p:sldId id="581" r:id="rId45"/>
    <p:sldId id="579" r:id="rId46"/>
    <p:sldId id="591" r:id="rId47"/>
    <p:sldId id="592" r:id="rId48"/>
    <p:sldId id="538" r:id="rId49"/>
    <p:sldId id="551" r:id="rId50"/>
    <p:sldId id="587" r:id="rId51"/>
    <p:sldId id="586" r:id="rId52"/>
    <p:sldId id="585" r:id="rId53"/>
    <p:sldId id="584" r:id="rId54"/>
    <p:sldId id="583" r:id="rId55"/>
    <p:sldId id="588" r:id="rId56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 vivier" initials="e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43D"/>
    <a:srgbClr val="A83827"/>
    <a:srgbClr val="97241E"/>
    <a:srgbClr val="9E383E"/>
    <a:srgbClr val="003366"/>
    <a:srgbClr val="09670F"/>
    <a:srgbClr val="FFFFFF"/>
    <a:srgbClr val="C00000"/>
    <a:srgbClr val="FF3300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95" autoAdjust="0"/>
  </p:normalViewPr>
  <p:slideViewPr>
    <p:cSldViewPr>
      <p:cViewPr varScale="1">
        <p:scale>
          <a:sx n="74" d="100"/>
          <a:sy n="74" d="100"/>
        </p:scale>
        <p:origin x="288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8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8CF855-5048-4C4B-B436-6119D0754809}" type="datetimeFigureOut">
              <a:rPr lang="fr-FR"/>
              <a:pPr>
                <a:defRPr/>
              </a:pPr>
              <a:t>01/12/2022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A6DB5CB-19E7-49CD-B265-06270F9011A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1503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922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diaphragme est le principal muscle de la respiration.</a:t>
            </a:r>
          </a:p>
          <a:p>
            <a:r>
              <a:rPr lang="fr-FR" dirty="0"/>
              <a:t>Il s’insère en avant sur le sternum et en arrière au niveau des vertèbre Lombaires de L2 à L3, par le biais des piliers du diaphragme.</a:t>
            </a:r>
          </a:p>
          <a:p>
            <a:r>
              <a:rPr lang="fr-FR" dirty="0"/>
              <a:t>La partie médiale du muscle est une structure tendineuse, appelée « dôme du diaphragme »  et composé de 2 coupoles Droite et Gauche.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L’épaississement du diaphragme s’observe au niveau de son apposition à la paroi thoracique.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zone d’apposition correspond à l’insertion latérale des fibres musculaires du diaphragme sur les dernières côtes.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cette zone, le diaphragme tend à devenir parallèle à la paroi thoracique.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la partie centrale du diaphragme est une zone tendineuse, la zone d’apposition au contraire est très riche en fibres musculaires.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c’est pour cette raison l’épaississement est particulièrement visible au niveau de la zone d’apposition.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452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existe une grande variabilité</a:t>
            </a:r>
            <a:r>
              <a:rPr lang="fr-FR" baseline="0" dirty="0"/>
              <a:t> interindividuelle sur l’origine des fibres constituant le nerf phrénique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457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L’action mécanique</a:t>
            </a:r>
            <a:r>
              <a:rPr lang="fr-FR" baseline="0" dirty="0"/>
              <a:t> du diaphragme est double: en se contractant, le muscle s’abaisse et élargit le diamètre de la cage thoracique. </a:t>
            </a:r>
          </a:p>
          <a:p>
            <a:r>
              <a:rPr lang="fr-FR" baseline="0" dirty="0"/>
              <a:t>Cela entraine une dépression </a:t>
            </a:r>
            <a:r>
              <a:rPr lang="fr-FR" baseline="0" dirty="0" err="1"/>
              <a:t>intrathoracique</a:t>
            </a:r>
            <a:r>
              <a:rPr lang="fr-FR" baseline="0" dirty="0"/>
              <a:t>, force motrice qui détermine l’entrée de gaz par les voies aérienne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0061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peut</a:t>
            </a:r>
            <a:r>
              <a:rPr lang="fr-FR" baseline="0" dirty="0"/>
              <a:t> approcher une mesure de la pression thoracique en enregistrant la pression </a:t>
            </a:r>
            <a:r>
              <a:rPr lang="fr-FR" baseline="0" dirty="0" err="1"/>
              <a:t>oesophagienne</a:t>
            </a:r>
            <a:r>
              <a:rPr lang="fr-FR" baseline="0" dirty="0"/>
              <a:t> et la mesure de la pression abdominale en enregistrant la pression gastrique.</a:t>
            </a:r>
          </a:p>
          <a:p>
            <a:r>
              <a:rPr lang="fr-FR" baseline="0" dirty="0"/>
              <a:t>La différence entre ces deux pressions constitue la pression </a:t>
            </a:r>
            <a:r>
              <a:rPr lang="fr-FR" baseline="0" dirty="0" err="1"/>
              <a:t>transdiaphragmatique</a:t>
            </a:r>
            <a:r>
              <a:rPr lang="fr-FR" baseline="0" dirty="0"/>
              <a:t>. La mesure de l’aire sous la courbe de la pression </a:t>
            </a:r>
            <a:r>
              <a:rPr lang="fr-FR" baseline="0" dirty="0" err="1"/>
              <a:t>transdiaphragmatique</a:t>
            </a:r>
            <a:r>
              <a:rPr lang="fr-FR" baseline="0" dirty="0"/>
              <a:t> pendant une inspiration permet d’évaluer le travail respiratoire fournit par le muscle.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30217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L’anesthésie</a:t>
            </a:r>
            <a:r>
              <a:rPr lang="fr-FR" baseline="0" dirty="0"/>
              <a:t> collatérale du nerf phrénique lors d’un bloc </a:t>
            </a:r>
            <a:r>
              <a:rPr lang="fr-FR" baseline="0" dirty="0" err="1"/>
              <a:t>interscalénique</a:t>
            </a:r>
            <a:r>
              <a:rPr lang="fr-FR" baseline="0" dirty="0"/>
              <a:t> entraine une diminution significative de la capacité vitale </a:t>
            </a:r>
            <a:r>
              <a:rPr lang="fr-FR" baseline="0" dirty="0" err="1"/>
              <a:t>edu</a:t>
            </a:r>
            <a:r>
              <a:rPr lang="fr-FR" baseline="0" dirty="0"/>
              <a:t> VEMS et du débit de pointe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695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</a:t>
            </a:r>
            <a:r>
              <a:rPr lang="fr-FR" baseline="0" dirty="0"/>
              <a:t> seuil de 11 cmH20 est retenu pour définir une dysfonction  du diaphragme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3256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B5CB-19E7-49CD-B265-06270F9011AA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463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A5ED8-84E0-44A5-A439-AD112B352D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573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56D2-6A2F-4F54-8164-57333E2E61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76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3A57-6975-4318-9272-89D261F4BC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344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DE7DF-FFB4-40F9-BEBD-65AAA235A1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4170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B97D5-973E-463D-9497-824C1DB815D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003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7BEA9-447C-42B0-AAC9-645EFAED0B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293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A7301-EC52-4AE4-849B-0F6EE0A2E5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053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CADB5-9D9E-4621-94C4-B8B45D3616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861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A9BB6-ECDD-4C5C-93F7-36829E0EAB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833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54ED6-1DB6-4E31-8F05-766537C01C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08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11D44-1D34-4359-B078-AD020D7636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284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7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90988-955C-4FD6-8029-35697440D2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279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2109F-D9CC-4D6D-BF1C-67C51828DA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605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ECC1C8E-C8CF-4531-B5EB-EBC79A6E2D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941168"/>
            <a:ext cx="12191999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5480" y="2132856"/>
            <a:ext cx="9001000" cy="762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rgbClr val="000000"/>
                </a:solidFill>
                <a:latin typeface="+mn-lt"/>
              </a:rPr>
              <a:t>Echographie des muscles respiratoires</a:t>
            </a:r>
            <a:br>
              <a:rPr lang="fr-FR" altLang="fr-FR" dirty="0">
                <a:solidFill>
                  <a:srgbClr val="000000"/>
                </a:solidFill>
                <a:latin typeface="+mn-lt"/>
              </a:rPr>
            </a:br>
            <a:r>
              <a:rPr lang="fr-FR" altLang="fr-FR" sz="3200" dirty="0">
                <a:solidFill>
                  <a:srgbClr val="000000"/>
                </a:solidFill>
                <a:latin typeface="+mn-lt"/>
              </a:rPr>
              <a:t>Que retenir en 2022?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0646670" y="4941168"/>
            <a:ext cx="1008112" cy="115942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08368" y="5792296"/>
            <a:ext cx="414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Hôpital </a:t>
            </a:r>
          </a:p>
          <a:p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Saint Joseph </a:t>
            </a:r>
          </a:p>
          <a:p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Saint Luc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91344" y="4456375"/>
            <a:ext cx="237626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400" b="1" dirty="0">
                <a:solidFill>
                  <a:schemeClr val="tx2"/>
                </a:solidFill>
                <a:latin typeface="+mj-lt"/>
              </a:rPr>
              <a:t>Emmanuel VIVIER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91344" y="4970224"/>
            <a:ext cx="27651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chemeClr val="bg2"/>
                </a:solidFill>
                <a:latin typeface="+mj-lt"/>
              </a:rPr>
              <a:t>AEA Décembre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z="4000" dirty="0">
                <a:solidFill>
                  <a:schemeClr val="bg1"/>
                </a:solidFill>
                <a:cs typeface="Arial" charset="0"/>
              </a:rPr>
              <a:t>Stimulation magnétique du nerf phrénique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36" y="2530996"/>
            <a:ext cx="29257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492896"/>
            <a:ext cx="28860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36" y="4731271"/>
            <a:ext cx="292576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79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z="4000" dirty="0">
                <a:solidFill>
                  <a:schemeClr val="bg1"/>
                </a:solidFill>
                <a:cs typeface="Arial" charset="0"/>
              </a:rPr>
              <a:t>Stimulation magnétique du nerf phrénique</a:t>
            </a:r>
            <a:endParaRPr lang="fr-FR" sz="4000" dirty="0">
              <a:solidFill>
                <a:schemeClr val="bg1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783632" y="2492896"/>
            <a:ext cx="6181725" cy="3916362"/>
            <a:chOff x="1331913" y="2205038"/>
            <a:chExt cx="6181725" cy="391636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2205038"/>
              <a:ext cx="5759450" cy="391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2"/>
            <p:cNvSpPr txBox="1">
              <a:spLocks noChangeArrowheads="1"/>
            </p:cNvSpPr>
            <p:nvPr/>
          </p:nvSpPr>
          <p:spPr bwMode="auto">
            <a:xfrm>
              <a:off x="5497513" y="4365625"/>
              <a:ext cx="2016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en-US" sz="1600">
                  <a:solidFill>
                    <a:srgbClr val="FF0000"/>
                  </a:solidFill>
                </a:rPr>
                <a:t>Dysfonction</a:t>
              </a:r>
            </a:p>
            <a:p>
              <a:r>
                <a:rPr lang="fr-FR" altLang="en-US" sz="1600">
                  <a:solidFill>
                    <a:srgbClr val="FF0000"/>
                  </a:solidFill>
                </a:rPr>
                <a:t>Diaphragme</a:t>
              </a:r>
              <a:endParaRPr lang="en-US" altLang="en-US" sz="16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04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>
                <a:solidFill>
                  <a:schemeClr val="bg1"/>
                </a:solidFill>
              </a:rPr>
              <a:t>Echographies du diaphragme: Méthodes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9" name="Rectangle 72"/>
          <p:cNvSpPr txBox="1">
            <a:spLocks noChangeArrowheads="1"/>
          </p:cNvSpPr>
          <p:nvPr/>
        </p:nvSpPr>
        <p:spPr bwMode="auto">
          <a:xfrm>
            <a:off x="638175" y="2362200"/>
            <a:ext cx="464324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fr-FR" altLang="fr-FR" sz="2000" kern="0" dirty="0">
                <a:solidFill>
                  <a:srgbClr val="000000"/>
                </a:solidFill>
              </a:rPr>
              <a:t>Mesure de la </a:t>
            </a:r>
            <a:r>
              <a:rPr lang="fr-FR" altLang="fr-FR" sz="2000" b="1" kern="0" dirty="0">
                <a:solidFill>
                  <a:srgbClr val="000000"/>
                </a:solidFill>
              </a:rPr>
              <a:t>course diaphragmatique</a:t>
            </a:r>
          </a:p>
          <a:p>
            <a:pPr lvl="1" eaLnBrk="1" hangingPunct="1"/>
            <a:r>
              <a:rPr lang="fr-FR" altLang="fr-FR" sz="1800" kern="0" dirty="0">
                <a:solidFill>
                  <a:srgbClr val="000000"/>
                </a:solidFill>
              </a:rPr>
              <a:t>Par voie sous-costale (A)</a:t>
            </a:r>
          </a:p>
          <a:p>
            <a:pPr lvl="1" eaLnBrk="1" hangingPunct="1"/>
            <a:r>
              <a:rPr lang="fr-FR" altLang="fr-FR" sz="1800" kern="0" dirty="0">
                <a:solidFill>
                  <a:srgbClr val="000000"/>
                </a:solidFill>
              </a:rPr>
              <a:t>Par voie latérale (B)</a:t>
            </a:r>
          </a:p>
          <a:p>
            <a:pPr eaLnBrk="1" hangingPunct="1">
              <a:buFontTx/>
              <a:buNone/>
            </a:pPr>
            <a:endParaRPr lang="fr-FR" altLang="fr-FR" sz="2000" kern="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fr-FR" altLang="fr-FR" sz="2000" kern="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fr-FR" altLang="fr-FR" sz="2000" kern="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2000" kern="0" dirty="0">
                <a:solidFill>
                  <a:srgbClr val="000000"/>
                </a:solidFill>
              </a:rPr>
              <a:t>Mesure de </a:t>
            </a:r>
            <a:r>
              <a:rPr lang="fr-FR" altLang="fr-FR" sz="2000" b="1" kern="0" dirty="0">
                <a:solidFill>
                  <a:srgbClr val="000000"/>
                </a:solidFill>
              </a:rPr>
              <a:t>l’épaisseur du diaphragme </a:t>
            </a:r>
            <a:r>
              <a:rPr lang="fr-FR" altLang="fr-FR" sz="2000" kern="0" dirty="0">
                <a:solidFill>
                  <a:srgbClr val="000000"/>
                </a:solidFill>
              </a:rPr>
              <a:t>au niveau de la zone d’apposition (C)</a:t>
            </a:r>
          </a:p>
          <a:p>
            <a:pPr eaLnBrk="1" hangingPunct="1"/>
            <a:endParaRPr lang="fr-FR" altLang="fr-FR" sz="2000" kern="0" dirty="0">
              <a:solidFill>
                <a:srgbClr val="000000"/>
              </a:solidFill>
            </a:endParaRPr>
          </a:p>
          <a:p>
            <a:pPr lvl="1" eaLnBrk="1" hangingPunct="1">
              <a:buFontTx/>
              <a:buNone/>
            </a:pPr>
            <a:endParaRPr lang="fr-FR" altLang="fr-FR" sz="1800" kern="0" dirty="0">
              <a:solidFill>
                <a:srgbClr val="000000"/>
              </a:solidFill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6414829" y="4481775"/>
            <a:ext cx="2705508" cy="2270591"/>
            <a:chOff x="5216848" y="4282608"/>
            <a:chExt cx="3012751" cy="2270591"/>
          </a:xfrm>
        </p:grpSpPr>
        <p:sp>
          <p:nvSpPr>
            <p:cNvPr id="30" name="Rectangle 58"/>
            <p:cNvSpPr>
              <a:spLocks noChangeArrowheads="1"/>
            </p:cNvSpPr>
            <p:nvPr/>
          </p:nvSpPr>
          <p:spPr bwMode="auto">
            <a:xfrm>
              <a:off x="5216848" y="4431175"/>
              <a:ext cx="2900040" cy="2122024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400">
                <a:latin typeface="Arial" charset="0"/>
              </a:endParaRPr>
            </a:p>
          </p:txBody>
        </p:sp>
        <p:sp>
          <p:nvSpPr>
            <p:cNvPr id="31" name="Freeform 45"/>
            <p:cNvSpPr>
              <a:spLocks/>
            </p:cNvSpPr>
            <p:nvPr/>
          </p:nvSpPr>
          <p:spPr bwMode="auto">
            <a:xfrm>
              <a:off x="6123558" y="4621335"/>
              <a:ext cx="569342" cy="1565153"/>
            </a:xfrm>
            <a:custGeom>
              <a:avLst/>
              <a:gdLst>
                <a:gd name="T0" fmla="*/ 2147483647 w 1224"/>
                <a:gd name="T1" fmla="*/ 0 h 3600"/>
                <a:gd name="T2" fmla="*/ 2147483647 w 1224"/>
                <a:gd name="T3" fmla="*/ 2147483647 h 3600"/>
                <a:gd name="T4" fmla="*/ 2147483647 w 1224"/>
                <a:gd name="T5" fmla="*/ 2147483647 h 3600"/>
                <a:gd name="T6" fmla="*/ 2147483647 w 1224"/>
                <a:gd name="T7" fmla="*/ 2147483647 h 3600"/>
                <a:gd name="T8" fmla="*/ 2147483647 w 1224"/>
                <a:gd name="T9" fmla="*/ 2147483647 h 3600"/>
                <a:gd name="T10" fmla="*/ 2147483647 w 1224"/>
                <a:gd name="T11" fmla="*/ 2147483647 h 3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24" h="3600">
                  <a:moveTo>
                    <a:pt x="1224" y="0"/>
                  </a:moveTo>
                  <a:cubicBezTo>
                    <a:pt x="996" y="12"/>
                    <a:pt x="768" y="24"/>
                    <a:pt x="600" y="144"/>
                  </a:cubicBezTo>
                  <a:cubicBezTo>
                    <a:pt x="432" y="264"/>
                    <a:pt x="312" y="488"/>
                    <a:pt x="216" y="720"/>
                  </a:cubicBezTo>
                  <a:cubicBezTo>
                    <a:pt x="120" y="952"/>
                    <a:pt x="48" y="1224"/>
                    <a:pt x="24" y="1536"/>
                  </a:cubicBezTo>
                  <a:cubicBezTo>
                    <a:pt x="0" y="1848"/>
                    <a:pt x="32" y="2248"/>
                    <a:pt x="72" y="2592"/>
                  </a:cubicBezTo>
                  <a:cubicBezTo>
                    <a:pt x="112" y="2936"/>
                    <a:pt x="240" y="3432"/>
                    <a:pt x="264" y="360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auto">
            <a:xfrm>
              <a:off x="6286512" y="5602820"/>
              <a:ext cx="654038" cy="583668"/>
            </a:xfrm>
            <a:custGeom>
              <a:avLst/>
              <a:gdLst>
                <a:gd name="T0" fmla="*/ 2147483647 w 1360"/>
                <a:gd name="T1" fmla="*/ 2147483647 h 1344"/>
                <a:gd name="T2" fmla="*/ 2147483647 w 1360"/>
                <a:gd name="T3" fmla="*/ 2147483647 h 1344"/>
                <a:gd name="T4" fmla="*/ 2147483647 w 1360"/>
                <a:gd name="T5" fmla="*/ 2147483647 h 1344"/>
                <a:gd name="T6" fmla="*/ 2147483647 w 1360"/>
                <a:gd name="T7" fmla="*/ 2147483647 h 1344"/>
                <a:gd name="T8" fmla="*/ 2147483647 w 1360"/>
                <a:gd name="T9" fmla="*/ 2147483647 h 1344"/>
                <a:gd name="T10" fmla="*/ 2147483647 w 1360"/>
                <a:gd name="T11" fmla="*/ 2147483647 h 1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0" h="1344">
                  <a:moveTo>
                    <a:pt x="112" y="1344"/>
                  </a:moveTo>
                  <a:cubicBezTo>
                    <a:pt x="68" y="1188"/>
                    <a:pt x="24" y="1032"/>
                    <a:pt x="16" y="864"/>
                  </a:cubicBezTo>
                  <a:cubicBezTo>
                    <a:pt x="8" y="696"/>
                    <a:pt x="0" y="472"/>
                    <a:pt x="64" y="336"/>
                  </a:cubicBezTo>
                  <a:cubicBezTo>
                    <a:pt x="128" y="200"/>
                    <a:pt x="248" y="96"/>
                    <a:pt x="400" y="48"/>
                  </a:cubicBezTo>
                  <a:cubicBezTo>
                    <a:pt x="552" y="0"/>
                    <a:pt x="816" y="40"/>
                    <a:pt x="976" y="48"/>
                  </a:cubicBezTo>
                  <a:cubicBezTo>
                    <a:pt x="1136" y="56"/>
                    <a:pt x="1248" y="76"/>
                    <a:pt x="1360" y="96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auto">
            <a:xfrm flipH="1">
              <a:off x="6927017" y="5602820"/>
              <a:ext cx="715207" cy="583668"/>
            </a:xfrm>
            <a:custGeom>
              <a:avLst/>
              <a:gdLst>
                <a:gd name="T0" fmla="*/ 2147483647 w 1360"/>
                <a:gd name="T1" fmla="*/ 2147483647 h 1344"/>
                <a:gd name="T2" fmla="*/ 2147483647 w 1360"/>
                <a:gd name="T3" fmla="*/ 2147483647 h 1344"/>
                <a:gd name="T4" fmla="*/ 2147483647 w 1360"/>
                <a:gd name="T5" fmla="*/ 2147483647 h 1344"/>
                <a:gd name="T6" fmla="*/ 2147483647 w 1360"/>
                <a:gd name="T7" fmla="*/ 2147483647 h 1344"/>
                <a:gd name="T8" fmla="*/ 2147483647 w 1360"/>
                <a:gd name="T9" fmla="*/ 2147483647 h 1344"/>
                <a:gd name="T10" fmla="*/ 2147483647 w 1360"/>
                <a:gd name="T11" fmla="*/ 2147483647 h 1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0" h="1344">
                  <a:moveTo>
                    <a:pt x="112" y="1344"/>
                  </a:moveTo>
                  <a:cubicBezTo>
                    <a:pt x="68" y="1188"/>
                    <a:pt x="24" y="1032"/>
                    <a:pt x="16" y="864"/>
                  </a:cubicBezTo>
                  <a:cubicBezTo>
                    <a:pt x="8" y="696"/>
                    <a:pt x="0" y="472"/>
                    <a:pt x="64" y="336"/>
                  </a:cubicBezTo>
                  <a:cubicBezTo>
                    <a:pt x="128" y="200"/>
                    <a:pt x="248" y="96"/>
                    <a:pt x="400" y="48"/>
                  </a:cubicBezTo>
                  <a:cubicBezTo>
                    <a:pt x="552" y="0"/>
                    <a:pt x="816" y="40"/>
                    <a:pt x="976" y="48"/>
                  </a:cubicBezTo>
                  <a:cubicBezTo>
                    <a:pt x="1136" y="56"/>
                    <a:pt x="1248" y="76"/>
                    <a:pt x="1360" y="96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9"/>
            <p:cNvSpPr>
              <a:spLocks/>
            </p:cNvSpPr>
            <p:nvPr/>
          </p:nvSpPr>
          <p:spPr bwMode="auto">
            <a:xfrm>
              <a:off x="6168008" y="4643560"/>
              <a:ext cx="569342" cy="1565153"/>
            </a:xfrm>
            <a:custGeom>
              <a:avLst/>
              <a:gdLst>
                <a:gd name="T0" fmla="*/ 2147483647 w 1224"/>
                <a:gd name="T1" fmla="*/ 0 h 3600"/>
                <a:gd name="T2" fmla="*/ 2147483647 w 1224"/>
                <a:gd name="T3" fmla="*/ 2147483647 h 3600"/>
                <a:gd name="T4" fmla="*/ 2147483647 w 1224"/>
                <a:gd name="T5" fmla="*/ 2147483647 h 3600"/>
                <a:gd name="T6" fmla="*/ 2147483647 w 1224"/>
                <a:gd name="T7" fmla="*/ 2147483647 h 3600"/>
                <a:gd name="T8" fmla="*/ 2147483647 w 1224"/>
                <a:gd name="T9" fmla="*/ 2147483647 h 3600"/>
                <a:gd name="T10" fmla="*/ 2147483647 w 1224"/>
                <a:gd name="T11" fmla="*/ 2147483647 h 3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24" h="3600">
                  <a:moveTo>
                    <a:pt x="1224" y="0"/>
                  </a:moveTo>
                  <a:cubicBezTo>
                    <a:pt x="996" y="12"/>
                    <a:pt x="768" y="24"/>
                    <a:pt x="600" y="144"/>
                  </a:cubicBezTo>
                  <a:cubicBezTo>
                    <a:pt x="432" y="264"/>
                    <a:pt x="312" y="488"/>
                    <a:pt x="216" y="720"/>
                  </a:cubicBezTo>
                  <a:cubicBezTo>
                    <a:pt x="120" y="952"/>
                    <a:pt x="48" y="1224"/>
                    <a:pt x="24" y="1536"/>
                  </a:cubicBezTo>
                  <a:cubicBezTo>
                    <a:pt x="0" y="1848"/>
                    <a:pt x="32" y="2248"/>
                    <a:pt x="72" y="2592"/>
                  </a:cubicBezTo>
                  <a:cubicBezTo>
                    <a:pt x="112" y="2936"/>
                    <a:pt x="240" y="3432"/>
                    <a:pt x="264" y="360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50"/>
            <p:cNvSpPr>
              <a:spLocks/>
            </p:cNvSpPr>
            <p:nvPr/>
          </p:nvSpPr>
          <p:spPr bwMode="auto">
            <a:xfrm>
              <a:off x="7063028" y="4601368"/>
              <a:ext cx="672860" cy="1585120"/>
            </a:xfrm>
            <a:custGeom>
              <a:avLst/>
              <a:gdLst>
                <a:gd name="T0" fmla="*/ 0 w 1448"/>
                <a:gd name="T1" fmla="*/ 0 h 3648"/>
                <a:gd name="T2" fmla="*/ 2147483647 w 1448"/>
                <a:gd name="T3" fmla="*/ 2147483647 h 3648"/>
                <a:gd name="T4" fmla="*/ 2147483647 w 1448"/>
                <a:gd name="T5" fmla="*/ 2147483647 h 3648"/>
                <a:gd name="T6" fmla="*/ 2147483647 w 1448"/>
                <a:gd name="T7" fmla="*/ 2147483647 h 3648"/>
                <a:gd name="T8" fmla="*/ 2147483647 w 1448"/>
                <a:gd name="T9" fmla="*/ 2147483647 h 3648"/>
                <a:gd name="T10" fmla="*/ 2147483647 w 1448"/>
                <a:gd name="T11" fmla="*/ 2147483647 h 3648"/>
                <a:gd name="T12" fmla="*/ 2147483647 w 1448"/>
                <a:gd name="T13" fmla="*/ 2147483647 h 3648"/>
                <a:gd name="T14" fmla="*/ 2147483647 w 1448"/>
                <a:gd name="T15" fmla="*/ 2147483647 h 36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48" h="3648">
                  <a:moveTo>
                    <a:pt x="0" y="0"/>
                  </a:moveTo>
                  <a:cubicBezTo>
                    <a:pt x="152" y="8"/>
                    <a:pt x="304" y="16"/>
                    <a:pt x="432" y="48"/>
                  </a:cubicBezTo>
                  <a:cubicBezTo>
                    <a:pt x="560" y="80"/>
                    <a:pt x="656" y="104"/>
                    <a:pt x="768" y="192"/>
                  </a:cubicBezTo>
                  <a:cubicBezTo>
                    <a:pt x="880" y="280"/>
                    <a:pt x="1016" y="416"/>
                    <a:pt x="1104" y="576"/>
                  </a:cubicBezTo>
                  <a:cubicBezTo>
                    <a:pt x="1192" y="736"/>
                    <a:pt x="1248" y="960"/>
                    <a:pt x="1296" y="1152"/>
                  </a:cubicBezTo>
                  <a:cubicBezTo>
                    <a:pt x="1344" y="1344"/>
                    <a:pt x="1368" y="1520"/>
                    <a:pt x="1392" y="1728"/>
                  </a:cubicBezTo>
                  <a:cubicBezTo>
                    <a:pt x="1416" y="1936"/>
                    <a:pt x="1448" y="2080"/>
                    <a:pt x="1440" y="2400"/>
                  </a:cubicBezTo>
                  <a:cubicBezTo>
                    <a:pt x="1432" y="2720"/>
                    <a:pt x="1352" y="3440"/>
                    <a:pt x="1344" y="3648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51"/>
            <p:cNvSpPr>
              <a:spLocks/>
            </p:cNvSpPr>
            <p:nvPr/>
          </p:nvSpPr>
          <p:spPr bwMode="auto">
            <a:xfrm>
              <a:off x="7062494" y="4632086"/>
              <a:ext cx="628944" cy="1554401"/>
            </a:xfrm>
            <a:custGeom>
              <a:avLst/>
              <a:gdLst>
                <a:gd name="T0" fmla="*/ 0 w 1352"/>
                <a:gd name="T1" fmla="*/ 2147483647 h 3576"/>
                <a:gd name="T2" fmla="*/ 2147483647 w 1352"/>
                <a:gd name="T3" fmla="*/ 2147483647 h 3576"/>
                <a:gd name="T4" fmla="*/ 2147483647 w 1352"/>
                <a:gd name="T5" fmla="*/ 2147483647 h 3576"/>
                <a:gd name="T6" fmla="*/ 2147483647 w 1352"/>
                <a:gd name="T7" fmla="*/ 2147483647 h 3576"/>
                <a:gd name="T8" fmla="*/ 2147483647 w 1352"/>
                <a:gd name="T9" fmla="*/ 2147483647 h 3576"/>
                <a:gd name="T10" fmla="*/ 2147483647 w 1352"/>
                <a:gd name="T11" fmla="*/ 2147483647 h 3576"/>
                <a:gd name="T12" fmla="*/ 2147483647 w 1352"/>
                <a:gd name="T13" fmla="*/ 2147483647 h 3576"/>
                <a:gd name="T14" fmla="*/ 2147483647 w 1352"/>
                <a:gd name="T15" fmla="*/ 2147483647 h 3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52" h="3576">
                  <a:moveTo>
                    <a:pt x="0" y="24"/>
                  </a:moveTo>
                  <a:cubicBezTo>
                    <a:pt x="112" y="12"/>
                    <a:pt x="224" y="0"/>
                    <a:pt x="336" y="24"/>
                  </a:cubicBezTo>
                  <a:cubicBezTo>
                    <a:pt x="448" y="48"/>
                    <a:pt x="576" y="104"/>
                    <a:pt x="672" y="168"/>
                  </a:cubicBezTo>
                  <a:cubicBezTo>
                    <a:pt x="768" y="232"/>
                    <a:pt x="848" y="312"/>
                    <a:pt x="912" y="408"/>
                  </a:cubicBezTo>
                  <a:cubicBezTo>
                    <a:pt x="976" y="504"/>
                    <a:pt x="1008" y="624"/>
                    <a:pt x="1056" y="744"/>
                  </a:cubicBezTo>
                  <a:cubicBezTo>
                    <a:pt x="1104" y="864"/>
                    <a:pt x="1152" y="896"/>
                    <a:pt x="1200" y="1128"/>
                  </a:cubicBezTo>
                  <a:cubicBezTo>
                    <a:pt x="1248" y="1360"/>
                    <a:pt x="1336" y="1728"/>
                    <a:pt x="1344" y="2136"/>
                  </a:cubicBezTo>
                  <a:cubicBezTo>
                    <a:pt x="1352" y="2544"/>
                    <a:pt x="1300" y="3060"/>
                    <a:pt x="1248" y="3576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2"/>
            <p:cNvSpPr>
              <a:spLocks/>
            </p:cNvSpPr>
            <p:nvPr/>
          </p:nvSpPr>
          <p:spPr bwMode="auto">
            <a:xfrm>
              <a:off x="5773940" y="4321297"/>
              <a:ext cx="669723" cy="334841"/>
            </a:xfrm>
            <a:custGeom>
              <a:avLst/>
              <a:gdLst>
                <a:gd name="T0" fmla="*/ 2147483647 w 1440"/>
                <a:gd name="T1" fmla="*/ 0 h 768"/>
                <a:gd name="T2" fmla="*/ 2147483647 w 1440"/>
                <a:gd name="T3" fmla="*/ 2147483647 h 768"/>
                <a:gd name="T4" fmla="*/ 2147483647 w 1440"/>
                <a:gd name="T5" fmla="*/ 2147483647 h 768"/>
                <a:gd name="T6" fmla="*/ 2147483647 w 1440"/>
                <a:gd name="T7" fmla="*/ 2147483647 h 768"/>
                <a:gd name="T8" fmla="*/ 2147483647 w 1440"/>
                <a:gd name="T9" fmla="*/ 2147483647 h 768"/>
                <a:gd name="T10" fmla="*/ 0 w 1440"/>
                <a:gd name="T11" fmla="*/ 2147483647 h 7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0" h="768">
                  <a:moveTo>
                    <a:pt x="1440" y="0"/>
                  </a:moveTo>
                  <a:cubicBezTo>
                    <a:pt x="1436" y="84"/>
                    <a:pt x="1432" y="168"/>
                    <a:pt x="1392" y="240"/>
                  </a:cubicBezTo>
                  <a:cubicBezTo>
                    <a:pt x="1352" y="312"/>
                    <a:pt x="1320" y="368"/>
                    <a:pt x="1200" y="432"/>
                  </a:cubicBezTo>
                  <a:cubicBezTo>
                    <a:pt x="1080" y="496"/>
                    <a:pt x="840" y="584"/>
                    <a:pt x="672" y="624"/>
                  </a:cubicBezTo>
                  <a:cubicBezTo>
                    <a:pt x="504" y="664"/>
                    <a:pt x="304" y="648"/>
                    <a:pt x="192" y="672"/>
                  </a:cubicBezTo>
                  <a:cubicBezTo>
                    <a:pt x="80" y="696"/>
                    <a:pt x="40" y="732"/>
                    <a:pt x="0" y="768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53"/>
            <p:cNvSpPr>
              <a:spLocks/>
            </p:cNvSpPr>
            <p:nvPr/>
          </p:nvSpPr>
          <p:spPr bwMode="auto">
            <a:xfrm>
              <a:off x="7277558" y="4282608"/>
              <a:ext cx="952041" cy="459255"/>
            </a:xfrm>
            <a:custGeom>
              <a:avLst/>
              <a:gdLst>
                <a:gd name="T0" fmla="*/ 2147483647 w 2048"/>
                <a:gd name="T1" fmla="*/ 0 h 1056"/>
                <a:gd name="T2" fmla="*/ 2147483647 w 2048"/>
                <a:gd name="T3" fmla="*/ 2147483647 h 1056"/>
                <a:gd name="T4" fmla="*/ 2147483647 w 2048"/>
                <a:gd name="T5" fmla="*/ 2147483647 h 1056"/>
                <a:gd name="T6" fmla="*/ 2147483647 w 2048"/>
                <a:gd name="T7" fmla="*/ 2147483647 h 1056"/>
                <a:gd name="T8" fmla="*/ 2147483647 w 2048"/>
                <a:gd name="T9" fmla="*/ 2147483647 h 1056"/>
                <a:gd name="T10" fmla="*/ 2147483647 w 2048"/>
                <a:gd name="T11" fmla="*/ 2147483647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8" h="1056">
                  <a:moveTo>
                    <a:pt x="32" y="0"/>
                  </a:moveTo>
                  <a:cubicBezTo>
                    <a:pt x="16" y="64"/>
                    <a:pt x="0" y="128"/>
                    <a:pt x="32" y="192"/>
                  </a:cubicBezTo>
                  <a:cubicBezTo>
                    <a:pt x="64" y="256"/>
                    <a:pt x="112" y="328"/>
                    <a:pt x="224" y="384"/>
                  </a:cubicBezTo>
                  <a:cubicBezTo>
                    <a:pt x="336" y="440"/>
                    <a:pt x="488" y="480"/>
                    <a:pt x="704" y="528"/>
                  </a:cubicBezTo>
                  <a:cubicBezTo>
                    <a:pt x="920" y="576"/>
                    <a:pt x="1296" y="584"/>
                    <a:pt x="1520" y="672"/>
                  </a:cubicBezTo>
                  <a:cubicBezTo>
                    <a:pt x="1744" y="760"/>
                    <a:pt x="1960" y="992"/>
                    <a:pt x="2048" y="1056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54"/>
            <p:cNvSpPr>
              <a:spLocks/>
            </p:cNvSpPr>
            <p:nvPr/>
          </p:nvSpPr>
          <p:spPr bwMode="auto">
            <a:xfrm>
              <a:off x="5816451" y="5269514"/>
              <a:ext cx="379562" cy="916974"/>
            </a:xfrm>
            <a:custGeom>
              <a:avLst/>
              <a:gdLst>
                <a:gd name="T0" fmla="*/ 0 w 816"/>
                <a:gd name="T1" fmla="*/ 2147483647 h 2112"/>
                <a:gd name="T2" fmla="*/ 2147483647 w 816"/>
                <a:gd name="T3" fmla="*/ 0 h 2112"/>
                <a:gd name="T4" fmla="*/ 2147483647 w 816"/>
                <a:gd name="T5" fmla="*/ 2147483647 h 2112"/>
                <a:gd name="T6" fmla="*/ 2147483647 w 816"/>
                <a:gd name="T7" fmla="*/ 2147483647 h 2112"/>
                <a:gd name="T8" fmla="*/ 2147483647 w 816"/>
                <a:gd name="T9" fmla="*/ 2147483647 h 2112"/>
                <a:gd name="T10" fmla="*/ 2147483647 w 816"/>
                <a:gd name="T11" fmla="*/ 2147483647 h 2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6" h="2112">
                  <a:moveTo>
                    <a:pt x="0" y="96"/>
                  </a:moveTo>
                  <a:cubicBezTo>
                    <a:pt x="104" y="48"/>
                    <a:pt x="208" y="0"/>
                    <a:pt x="288" y="0"/>
                  </a:cubicBezTo>
                  <a:cubicBezTo>
                    <a:pt x="368" y="0"/>
                    <a:pt x="424" y="16"/>
                    <a:pt x="480" y="96"/>
                  </a:cubicBezTo>
                  <a:cubicBezTo>
                    <a:pt x="536" y="176"/>
                    <a:pt x="592" y="272"/>
                    <a:pt x="624" y="480"/>
                  </a:cubicBezTo>
                  <a:cubicBezTo>
                    <a:pt x="656" y="688"/>
                    <a:pt x="640" y="1072"/>
                    <a:pt x="672" y="1344"/>
                  </a:cubicBezTo>
                  <a:cubicBezTo>
                    <a:pt x="704" y="1616"/>
                    <a:pt x="760" y="1864"/>
                    <a:pt x="816" y="2112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5"/>
            <p:cNvSpPr>
              <a:spLocks/>
            </p:cNvSpPr>
            <p:nvPr/>
          </p:nvSpPr>
          <p:spPr bwMode="auto">
            <a:xfrm>
              <a:off x="7737326" y="5220362"/>
              <a:ext cx="379562" cy="966125"/>
            </a:xfrm>
            <a:custGeom>
              <a:avLst/>
              <a:gdLst>
                <a:gd name="T0" fmla="*/ 2147483647 w 816"/>
                <a:gd name="T1" fmla="*/ 2147483647 h 2224"/>
                <a:gd name="T2" fmla="*/ 2147483647 w 816"/>
                <a:gd name="T3" fmla="*/ 2147483647 h 2224"/>
                <a:gd name="T4" fmla="*/ 2147483647 w 816"/>
                <a:gd name="T5" fmla="*/ 2147483647 h 2224"/>
                <a:gd name="T6" fmla="*/ 2147483647 w 816"/>
                <a:gd name="T7" fmla="*/ 2147483647 h 2224"/>
                <a:gd name="T8" fmla="*/ 2147483647 w 816"/>
                <a:gd name="T9" fmla="*/ 2147483647 h 2224"/>
                <a:gd name="T10" fmla="*/ 0 w 816"/>
                <a:gd name="T11" fmla="*/ 2147483647 h 2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6" h="2224">
                  <a:moveTo>
                    <a:pt x="816" y="208"/>
                  </a:moveTo>
                  <a:cubicBezTo>
                    <a:pt x="680" y="120"/>
                    <a:pt x="544" y="32"/>
                    <a:pt x="432" y="16"/>
                  </a:cubicBezTo>
                  <a:cubicBezTo>
                    <a:pt x="320" y="0"/>
                    <a:pt x="200" y="0"/>
                    <a:pt x="144" y="112"/>
                  </a:cubicBezTo>
                  <a:cubicBezTo>
                    <a:pt x="88" y="224"/>
                    <a:pt x="112" y="432"/>
                    <a:pt x="96" y="688"/>
                  </a:cubicBezTo>
                  <a:cubicBezTo>
                    <a:pt x="80" y="944"/>
                    <a:pt x="64" y="1392"/>
                    <a:pt x="48" y="1648"/>
                  </a:cubicBezTo>
                  <a:cubicBezTo>
                    <a:pt x="32" y="1904"/>
                    <a:pt x="16" y="2064"/>
                    <a:pt x="0" y="222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56"/>
            <p:cNvSpPr>
              <a:spLocks noChangeArrowheads="1"/>
            </p:cNvSpPr>
            <p:nvPr/>
          </p:nvSpPr>
          <p:spPr bwMode="auto">
            <a:xfrm rot="4642961" flipH="1">
              <a:off x="5994550" y="5974838"/>
              <a:ext cx="104446" cy="20076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57"/>
            <p:cNvSpPr>
              <a:spLocks/>
            </p:cNvSpPr>
            <p:nvPr/>
          </p:nvSpPr>
          <p:spPr bwMode="auto">
            <a:xfrm>
              <a:off x="5567213" y="5839648"/>
              <a:ext cx="379562" cy="261115"/>
            </a:xfrm>
            <a:custGeom>
              <a:avLst/>
              <a:gdLst>
                <a:gd name="T0" fmla="*/ 2147483647 w 816"/>
                <a:gd name="T1" fmla="*/ 2147483647 h 600"/>
                <a:gd name="T2" fmla="*/ 2147483647 w 816"/>
                <a:gd name="T3" fmla="*/ 2147483647 h 600"/>
                <a:gd name="T4" fmla="*/ 2147483647 w 816"/>
                <a:gd name="T5" fmla="*/ 2147483647 h 600"/>
                <a:gd name="T6" fmla="*/ 0 w 816"/>
                <a:gd name="T7" fmla="*/ 2147483647 h 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6" h="600">
                  <a:moveTo>
                    <a:pt x="816" y="600"/>
                  </a:moveTo>
                  <a:cubicBezTo>
                    <a:pt x="580" y="596"/>
                    <a:pt x="344" y="592"/>
                    <a:pt x="288" y="504"/>
                  </a:cubicBezTo>
                  <a:cubicBezTo>
                    <a:pt x="232" y="416"/>
                    <a:pt x="528" y="144"/>
                    <a:pt x="480" y="72"/>
                  </a:cubicBezTo>
                  <a:cubicBezTo>
                    <a:pt x="432" y="0"/>
                    <a:pt x="216" y="36"/>
                    <a:pt x="0" y="72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64"/>
            <p:cNvSpPr txBox="1">
              <a:spLocks noChangeArrowheads="1"/>
            </p:cNvSpPr>
            <p:nvPr/>
          </p:nvSpPr>
          <p:spPr bwMode="auto">
            <a:xfrm>
              <a:off x="5872890" y="6108006"/>
              <a:ext cx="45171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solidFill>
                    <a:srgbClr val="000000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6096000" y="2296786"/>
            <a:ext cx="2923141" cy="1618850"/>
            <a:chOff x="4724400" y="1295400"/>
            <a:chExt cx="3609975" cy="2204284"/>
          </a:xfrm>
        </p:grpSpPr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4724400" y="1295400"/>
              <a:ext cx="2974975" cy="2204284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2400" i="1">
                <a:latin typeface="Arial" charset="0"/>
              </a:endParaRPr>
            </a:p>
          </p:txBody>
        </p:sp>
        <p:sp>
          <p:nvSpPr>
            <p:cNvPr id="45" name="Freeform 23"/>
            <p:cNvSpPr>
              <a:spLocks/>
            </p:cNvSpPr>
            <p:nvPr/>
          </p:nvSpPr>
          <p:spPr bwMode="auto">
            <a:xfrm>
              <a:off x="5257800" y="2092325"/>
              <a:ext cx="3044825" cy="269875"/>
            </a:xfrm>
            <a:custGeom>
              <a:avLst/>
              <a:gdLst>
                <a:gd name="T0" fmla="*/ 0 w 2448"/>
                <a:gd name="T1" fmla="*/ 2147483647 h 192"/>
                <a:gd name="T2" fmla="*/ 2147483647 w 2448"/>
                <a:gd name="T3" fmla="*/ 2147483647 h 192"/>
                <a:gd name="T4" fmla="*/ 2147483647 w 2448"/>
                <a:gd name="T5" fmla="*/ 0 h 192"/>
                <a:gd name="T6" fmla="*/ 2147483647 w 2448"/>
                <a:gd name="T7" fmla="*/ 2147483647 h 192"/>
                <a:gd name="T8" fmla="*/ 2147483647 w 2448"/>
                <a:gd name="T9" fmla="*/ 2147483647 h 192"/>
                <a:gd name="T10" fmla="*/ 2147483647 w 2448"/>
                <a:gd name="T11" fmla="*/ 2147483647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48" h="192">
                  <a:moveTo>
                    <a:pt x="0" y="192"/>
                  </a:moveTo>
                  <a:cubicBezTo>
                    <a:pt x="132" y="136"/>
                    <a:pt x="264" y="80"/>
                    <a:pt x="432" y="48"/>
                  </a:cubicBezTo>
                  <a:cubicBezTo>
                    <a:pt x="600" y="16"/>
                    <a:pt x="840" y="0"/>
                    <a:pt x="1008" y="0"/>
                  </a:cubicBezTo>
                  <a:cubicBezTo>
                    <a:pt x="1176" y="0"/>
                    <a:pt x="1312" y="32"/>
                    <a:pt x="1440" y="48"/>
                  </a:cubicBezTo>
                  <a:cubicBezTo>
                    <a:pt x="1568" y="64"/>
                    <a:pt x="1608" y="72"/>
                    <a:pt x="1776" y="96"/>
                  </a:cubicBezTo>
                  <a:cubicBezTo>
                    <a:pt x="1944" y="120"/>
                    <a:pt x="2336" y="176"/>
                    <a:pt x="2448" y="192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5289550" y="2149475"/>
              <a:ext cx="3044825" cy="269875"/>
            </a:xfrm>
            <a:custGeom>
              <a:avLst/>
              <a:gdLst>
                <a:gd name="T0" fmla="*/ 0 w 2448"/>
                <a:gd name="T1" fmla="*/ 2147483647 h 192"/>
                <a:gd name="T2" fmla="*/ 2147483647 w 2448"/>
                <a:gd name="T3" fmla="*/ 2147483647 h 192"/>
                <a:gd name="T4" fmla="*/ 2147483647 w 2448"/>
                <a:gd name="T5" fmla="*/ 0 h 192"/>
                <a:gd name="T6" fmla="*/ 2147483647 w 2448"/>
                <a:gd name="T7" fmla="*/ 2147483647 h 192"/>
                <a:gd name="T8" fmla="*/ 2147483647 w 2448"/>
                <a:gd name="T9" fmla="*/ 2147483647 h 192"/>
                <a:gd name="T10" fmla="*/ 2147483647 w 2448"/>
                <a:gd name="T11" fmla="*/ 2147483647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48" h="192">
                  <a:moveTo>
                    <a:pt x="0" y="192"/>
                  </a:moveTo>
                  <a:cubicBezTo>
                    <a:pt x="132" y="136"/>
                    <a:pt x="264" y="80"/>
                    <a:pt x="432" y="48"/>
                  </a:cubicBezTo>
                  <a:cubicBezTo>
                    <a:pt x="600" y="16"/>
                    <a:pt x="840" y="0"/>
                    <a:pt x="1008" y="0"/>
                  </a:cubicBezTo>
                  <a:cubicBezTo>
                    <a:pt x="1176" y="0"/>
                    <a:pt x="1312" y="32"/>
                    <a:pt x="1440" y="48"/>
                  </a:cubicBezTo>
                  <a:cubicBezTo>
                    <a:pt x="1568" y="64"/>
                    <a:pt x="1608" y="72"/>
                    <a:pt x="1776" y="96"/>
                  </a:cubicBezTo>
                  <a:cubicBezTo>
                    <a:pt x="1944" y="120"/>
                    <a:pt x="2336" y="176"/>
                    <a:pt x="2448" y="192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5"/>
            <p:cNvSpPr>
              <a:spLocks/>
            </p:cNvSpPr>
            <p:nvPr/>
          </p:nvSpPr>
          <p:spPr bwMode="auto">
            <a:xfrm>
              <a:off x="5110163" y="2284413"/>
              <a:ext cx="358775" cy="269875"/>
            </a:xfrm>
            <a:custGeom>
              <a:avLst/>
              <a:gdLst>
                <a:gd name="T0" fmla="*/ 0 w 288"/>
                <a:gd name="T1" fmla="*/ 0 h 192"/>
                <a:gd name="T2" fmla="*/ 2147483647 w 288"/>
                <a:gd name="T3" fmla="*/ 2147483647 h 192"/>
                <a:gd name="T4" fmla="*/ 2147483647 w 288"/>
                <a:gd name="T5" fmla="*/ 2147483647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92">
                  <a:moveTo>
                    <a:pt x="0" y="0"/>
                  </a:moveTo>
                  <a:cubicBezTo>
                    <a:pt x="48" y="32"/>
                    <a:pt x="96" y="64"/>
                    <a:pt x="144" y="96"/>
                  </a:cubicBezTo>
                  <a:cubicBezTo>
                    <a:pt x="192" y="128"/>
                    <a:pt x="240" y="160"/>
                    <a:pt x="288" y="192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6"/>
            <p:cNvSpPr>
              <a:spLocks/>
            </p:cNvSpPr>
            <p:nvPr/>
          </p:nvSpPr>
          <p:spPr bwMode="auto">
            <a:xfrm>
              <a:off x="4930775" y="2819400"/>
              <a:ext cx="298450" cy="203200"/>
            </a:xfrm>
            <a:custGeom>
              <a:avLst/>
              <a:gdLst>
                <a:gd name="T0" fmla="*/ 0 w 240"/>
                <a:gd name="T1" fmla="*/ 0 h 144"/>
                <a:gd name="T2" fmla="*/ 2147483647 w 240"/>
                <a:gd name="T3" fmla="*/ 2147483647 h 1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0" h="144">
                  <a:moveTo>
                    <a:pt x="0" y="0"/>
                  </a:moveTo>
                  <a:cubicBezTo>
                    <a:pt x="100" y="60"/>
                    <a:pt x="200" y="120"/>
                    <a:pt x="240" y="14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7"/>
            <p:cNvSpPr>
              <a:spLocks/>
            </p:cNvSpPr>
            <p:nvPr/>
          </p:nvSpPr>
          <p:spPr bwMode="auto">
            <a:xfrm>
              <a:off x="5105400" y="3082925"/>
              <a:ext cx="3105150" cy="269875"/>
            </a:xfrm>
            <a:custGeom>
              <a:avLst/>
              <a:gdLst>
                <a:gd name="T0" fmla="*/ 0 w 2496"/>
                <a:gd name="T1" fmla="*/ 0 h 192"/>
                <a:gd name="T2" fmla="*/ 2147483647 w 2496"/>
                <a:gd name="T3" fmla="*/ 2147483647 h 192"/>
                <a:gd name="T4" fmla="*/ 2147483647 w 2496"/>
                <a:gd name="T5" fmla="*/ 2147483647 h 192"/>
                <a:gd name="T6" fmla="*/ 2147483647 w 2496"/>
                <a:gd name="T7" fmla="*/ 2147483647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96" h="192">
                  <a:moveTo>
                    <a:pt x="0" y="0"/>
                  </a:moveTo>
                  <a:cubicBezTo>
                    <a:pt x="104" y="56"/>
                    <a:pt x="208" y="112"/>
                    <a:pt x="480" y="144"/>
                  </a:cubicBezTo>
                  <a:cubicBezTo>
                    <a:pt x="752" y="176"/>
                    <a:pt x="1296" y="192"/>
                    <a:pt x="1632" y="192"/>
                  </a:cubicBezTo>
                  <a:cubicBezTo>
                    <a:pt x="1968" y="192"/>
                    <a:pt x="2232" y="168"/>
                    <a:pt x="2496" y="14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8"/>
            <p:cNvSpPr>
              <a:spLocks/>
            </p:cNvSpPr>
            <p:nvPr/>
          </p:nvSpPr>
          <p:spPr bwMode="auto">
            <a:xfrm>
              <a:off x="5110163" y="3025775"/>
              <a:ext cx="3105150" cy="269875"/>
            </a:xfrm>
            <a:custGeom>
              <a:avLst/>
              <a:gdLst>
                <a:gd name="T0" fmla="*/ 0 w 2496"/>
                <a:gd name="T1" fmla="*/ 0 h 192"/>
                <a:gd name="T2" fmla="*/ 2147483647 w 2496"/>
                <a:gd name="T3" fmla="*/ 2147483647 h 192"/>
                <a:gd name="T4" fmla="*/ 2147483647 w 2496"/>
                <a:gd name="T5" fmla="*/ 2147483647 h 192"/>
                <a:gd name="T6" fmla="*/ 2147483647 w 2496"/>
                <a:gd name="T7" fmla="*/ 2147483647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96" h="192">
                  <a:moveTo>
                    <a:pt x="0" y="0"/>
                  </a:moveTo>
                  <a:cubicBezTo>
                    <a:pt x="104" y="56"/>
                    <a:pt x="208" y="112"/>
                    <a:pt x="480" y="144"/>
                  </a:cubicBezTo>
                  <a:cubicBezTo>
                    <a:pt x="752" y="176"/>
                    <a:pt x="1296" y="192"/>
                    <a:pt x="1632" y="192"/>
                  </a:cubicBezTo>
                  <a:cubicBezTo>
                    <a:pt x="1968" y="192"/>
                    <a:pt x="2232" y="168"/>
                    <a:pt x="2496" y="14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0"/>
            <p:cNvSpPr>
              <a:spLocks/>
            </p:cNvSpPr>
            <p:nvPr/>
          </p:nvSpPr>
          <p:spPr bwMode="auto">
            <a:xfrm>
              <a:off x="6483350" y="2209800"/>
              <a:ext cx="527050" cy="1085850"/>
            </a:xfrm>
            <a:custGeom>
              <a:avLst/>
              <a:gdLst>
                <a:gd name="T0" fmla="*/ 2147483647 w 344"/>
                <a:gd name="T1" fmla="*/ 0 h 768"/>
                <a:gd name="T2" fmla="*/ 2147483647 w 344"/>
                <a:gd name="T3" fmla="*/ 2147483647 h 768"/>
                <a:gd name="T4" fmla="*/ 2147483647 w 344"/>
                <a:gd name="T5" fmla="*/ 2147483647 h 768"/>
                <a:gd name="T6" fmla="*/ 2147483647 w 344"/>
                <a:gd name="T7" fmla="*/ 2147483647 h 768"/>
                <a:gd name="T8" fmla="*/ 2147483647 w 344"/>
                <a:gd name="T9" fmla="*/ 2147483647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4" h="768">
                  <a:moveTo>
                    <a:pt x="296" y="0"/>
                  </a:moveTo>
                  <a:cubicBezTo>
                    <a:pt x="224" y="24"/>
                    <a:pt x="152" y="48"/>
                    <a:pt x="104" y="96"/>
                  </a:cubicBezTo>
                  <a:cubicBezTo>
                    <a:pt x="56" y="144"/>
                    <a:pt x="16" y="208"/>
                    <a:pt x="8" y="288"/>
                  </a:cubicBezTo>
                  <a:cubicBezTo>
                    <a:pt x="0" y="368"/>
                    <a:pt x="0" y="496"/>
                    <a:pt x="56" y="576"/>
                  </a:cubicBezTo>
                  <a:cubicBezTo>
                    <a:pt x="112" y="656"/>
                    <a:pt x="228" y="712"/>
                    <a:pt x="344" y="768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59"/>
            <p:cNvSpPr>
              <a:spLocks noChangeArrowheads="1"/>
            </p:cNvSpPr>
            <p:nvPr/>
          </p:nvSpPr>
          <p:spPr bwMode="auto">
            <a:xfrm rot="14435162" flipH="1">
              <a:off x="7515225" y="2009775"/>
              <a:ext cx="107950" cy="2032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60"/>
            <p:cNvSpPr>
              <a:spLocks noChangeShapeType="1"/>
            </p:cNvSpPr>
            <p:nvPr/>
          </p:nvSpPr>
          <p:spPr bwMode="auto">
            <a:xfrm rot="21456844" flipV="1">
              <a:off x="6551613" y="2208213"/>
              <a:ext cx="914400" cy="457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61"/>
            <p:cNvSpPr>
              <a:spLocks/>
            </p:cNvSpPr>
            <p:nvPr/>
          </p:nvSpPr>
          <p:spPr bwMode="auto">
            <a:xfrm>
              <a:off x="7620000" y="1371600"/>
              <a:ext cx="546100" cy="685800"/>
            </a:xfrm>
            <a:custGeom>
              <a:avLst/>
              <a:gdLst>
                <a:gd name="T0" fmla="*/ 2147483647 w 296"/>
                <a:gd name="T1" fmla="*/ 2147483647 h 360"/>
                <a:gd name="T2" fmla="*/ 2147483647 w 296"/>
                <a:gd name="T3" fmla="*/ 2147483647 h 360"/>
                <a:gd name="T4" fmla="*/ 2147483647 w 296"/>
                <a:gd name="T5" fmla="*/ 2147483647 h 360"/>
                <a:gd name="T6" fmla="*/ 2147483647 w 296"/>
                <a:gd name="T7" fmla="*/ 2147483647 h 360"/>
                <a:gd name="T8" fmla="*/ 2147483647 w 296"/>
                <a:gd name="T9" fmla="*/ 2147483647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8" y="360"/>
                  </a:moveTo>
                  <a:cubicBezTo>
                    <a:pt x="104" y="304"/>
                    <a:pt x="200" y="248"/>
                    <a:pt x="200" y="216"/>
                  </a:cubicBezTo>
                  <a:cubicBezTo>
                    <a:pt x="200" y="184"/>
                    <a:pt x="0" y="200"/>
                    <a:pt x="8" y="168"/>
                  </a:cubicBezTo>
                  <a:cubicBezTo>
                    <a:pt x="16" y="136"/>
                    <a:pt x="200" y="48"/>
                    <a:pt x="248" y="24"/>
                  </a:cubicBezTo>
                  <a:cubicBezTo>
                    <a:pt x="296" y="0"/>
                    <a:pt x="296" y="12"/>
                    <a:pt x="296" y="24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62"/>
            <p:cNvSpPr>
              <a:spLocks noChangeArrowheads="1"/>
            </p:cNvSpPr>
            <p:nvPr/>
          </p:nvSpPr>
          <p:spPr bwMode="auto">
            <a:xfrm>
              <a:off x="6324600" y="2362200"/>
              <a:ext cx="381000" cy="1524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Freeform 63"/>
            <p:cNvSpPr>
              <a:spLocks/>
            </p:cNvSpPr>
            <p:nvPr/>
          </p:nvSpPr>
          <p:spPr bwMode="auto">
            <a:xfrm>
              <a:off x="5105400" y="1600200"/>
              <a:ext cx="1219200" cy="850900"/>
            </a:xfrm>
            <a:custGeom>
              <a:avLst/>
              <a:gdLst>
                <a:gd name="T0" fmla="*/ 2147483647 w 672"/>
                <a:gd name="T1" fmla="*/ 2147483647 h 776"/>
                <a:gd name="T2" fmla="*/ 2147483647 w 672"/>
                <a:gd name="T3" fmla="*/ 2147483647 h 776"/>
                <a:gd name="T4" fmla="*/ 2147483647 w 672"/>
                <a:gd name="T5" fmla="*/ 2147483647 h 776"/>
                <a:gd name="T6" fmla="*/ 0 w 672"/>
                <a:gd name="T7" fmla="*/ 2147483647 h 7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" h="776">
                  <a:moveTo>
                    <a:pt x="672" y="776"/>
                  </a:moveTo>
                  <a:cubicBezTo>
                    <a:pt x="584" y="760"/>
                    <a:pt x="496" y="744"/>
                    <a:pt x="432" y="632"/>
                  </a:cubicBezTo>
                  <a:cubicBezTo>
                    <a:pt x="368" y="520"/>
                    <a:pt x="360" y="208"/>
                    <a:pt x="288" y="104"/>
                  </a:cubicBezTo>
                  <a:cubicBezTo>
                    <a:pt x="216" y="0"/>
                    <a:pt x="108" y="4"/>
                    <a:pt x="0" y="8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66"/>
            <p:cNvSpPr txBox="1">
              <a:spLocks noChangeArrowheads="1"/>
            </p:cNvSpPr>
            <p:nvPr/>
          </p:nvSpPr>
          <p:spPr bwMode="auto">
            <a:xfrm>
              <a:off x="5791200" y="1676400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solidFill>
                    <a:srgbClr val="00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58" name="Text Box 69"/>
            <p:cNvSpPr txBox="1">
              <a:spLocks noChangeArrowheads="1"/>
            </p:cNvSpPr>
            <p:nvPr/>
          </p:nvSpPr>
          <p:spPr bwMode="auto">
            <a:xfrm>
              <a:off x="7772400" y="1905000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solidFill>
                    <a:srgbClr val="000000"/>
                  </a:solidFill>
                  <a:latin typeface="Arial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264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Excursion diaphragmatique</a:t>
            </a:r>
          </a:p>
        </p:txBody>
      </p:sp>
      <p:pic>
        <p:nvPicPr>
          <p:cNvPr id="14" name="Picture 2" descr="course sans 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t="37050" r="50920" b="1201"/>
          <a:stretch>
            <a:fillRect/>
          </a:stretch>
        </p:blipFill>
        <p:spPr bwMode="auto">
          <a:xfrm>
            <a:off x="5612637" y="3583756"/>
            <a:ext cx="3581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ourse sans 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r="48738" b="65009"/>
          <a:stretch>
            <a:fillRect/>
          </a:stretch>
        </p:blipFill>
        <p:spPr bwMode="auto">
          <a:xfrm>
            <a:off x="5746576" y="2103512"/>
            <a:ext cx="350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ourse sans 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1" t="12350" b="1201"/>
          <a:stretch>
            <a:fillRect/>
          </a:stretch>
        </p:blipFill>
        <p:spPr bwMode="auto">
          <a:xfrm>
            <a:off x="1874645" y="2563904"/>
            <a:ext cx="35814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976320" y="2281098"/>
            <a:ext cx="2057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Sonde 3-5 MHz</a:t>
            </a:r>
          </a:p>
        </p:txBody>
      </p:sp>
    </p:spTree>
    <p:extLst>
      <p:ext uri="{BB962C8B-B14F-4D97-AF65-F5344CB8AC3E}">
        <p14:creationId xmlns:p14="http://schemas.microsoft.com/office/powerpoint/2010/main" val="186737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Excursion diaphragmatique</a:t>
            </a:r>
          </a:p>
        </p:txBody>
      </p:sp>
      <p:pic>
        <p:nvPicPr>
          <p:cNvPr id="10" name="Films et TV 2021-03-12 10-39-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9616" y="2276872"/>
            <a:ext cx="6624736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L’excursion est corrélée au volume courant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7"/>
          <a:stretch>
            <a:fillRect/>
          </a:stretch>
        </p:blipFill>
        <p:spPr bwMode="auto">
          <a:xfrm>
            <a:off x="5447283" y="2362200"/>
            <a:ext cx="43307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362200"/>
            <a:ext cx="361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23771" y="6178550"/>
            <a:ext cx="2438400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Tahoma" pitchFamily="34" charset="0"/>
              </a:rPr>
              <a:t>Houston – Thorax - 1994</a:t>
            </a:r>
          </a:p>
        </p:txBody>
      </p:sp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2102421" y="4899025"/>
            <a:ext cx="240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+mn-lt"/>
              </a:rPr>
              <a:t>14 volontaires sain</a:t>
            </a:r>
          </a:p>
        </p:txBody>
      </p:sp>
    </p:spTree>
    <p:extLst>
      <p:ext uri="{BB962C8B-B14F-4D97-AF65-F5344CB8AC3E}">
        <p14:creationId xmlns:p14="http://schemas.microsoft.com/office/powerpoint/2010/main" val="370773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Excursion chez le patient ventilé: les limites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492896"/>
            <a:ext cx="7998645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3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Excursion chez le patient ventilé: les limites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321470"/>
            <a:ext cx="3744416" cy="30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317019"/>
            <a:ext cx="6192688" cy="91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410898"/>
            <a:ext cx="30861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/>
          <a:stretch/>
        </p:blipFill>
        <p:spPr bwMode="auto">
          <a:xfrm>
            <a:off x="6948264" y="4293096"/>
            <a:ext cx="3943350" cy="117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898757" y="6165304"/>
            <a:ext cx="21607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 err="1">
                <a:solidFill>
                  <a:srgbClr val="000000"/>
                </a:solidFill>
                <a:latin typeface="Tahoma" pitchFamily="34" charset="0"/>
              </a:rPr>
              <a:t>Scheibe</a:t>
            </a:r>
            <a:r>
              <a:rPr lang="fr-FR" altLang="fr-FR" sz="1600" i="1" dirty="0">
                <a:solidFill>
                  <a:srgbClr val="000000"/>
                </a:solidFill>
                <a:latin typeface="Tahoma" pitchFamily="34" charset="0"/>
              </a:rPr>
              <a:t> et al - 2015</a:t>
            </a:r>
          </a:p>
        </p:txBody>
      </p:sp>
    </p:spTree>
    <p:extLst>
      <p:ext uri="{BB962C8B-B14F-4D97-AF65-F5344CB8AC3E}">
        <p14:creationId xmlns:p14="http://schemas.microsoft.com/office/powerpoint/2010/main" val="59045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Epaisseur du diaphragme en zone d’apposition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2917" r="26563" b="30208"/>
          <a:stretch>
            <a:fillRect/>
          </a:stretch>
        </p:blipFill>
        <p:spPr bwMode="auto">
          <a:xfrm>
            <a:off x="6744072" y="2641772"/>
            <a:ext cx="40386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055440" y="2641772"/>
            <a:ext cx="4896544" cy="331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800" b="1" kern="0" dirty="0">
                <a:solidFill>
                  <a:srgbClr val="000000"/>
                </a:solidFill>
                <a:latin typeface="+mj-lt"/>
              </a:rPr>
              <a:t>Sonde 12 MHz</a:t>
            </a:r>
          </a:p>
          <a:p>
            <a:pPr eaLnBrk="1" hangingPunct="1">
              <a:lnSpc>
                <a:spcPct val="90000"/>
              </a:lnSpc>
            </a:pPr>
            <a:endParaRPr lang="fr-FR" altLang="fr-FR" sz="1800" kern="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1800" b="1" kern="0" dirty="0">
                <a:solidFill>
                  <a:srgbClr val="000000"/>
                </a:solidFill>
                <a:latin typeface="+mj-lt"/>
              </a:rPr>
              <a:t>Position</a:t>
            </a: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: ligne axillaire antérieure / médiane</a:t>
            </a:r>
          </a:p>
          <a:p>
            <a:pPr eaLnBrk="1" hangingPunct="1">
              <a:lnSpc>
                <a:spcPct val="90000"/>
              </a:lnSpc>
            </a:pPr>
            <a:endParaRPr lang="fr-FR" altLang="fr-FR" sz="1800" kern="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10</a:t>
            </a:r>
            <a:r>
              <a:rPr lang="fr-FR" altLang="fr-FR" sz="1800" kern="0" baseline="30000" dirty="0">
                <a:solidFill>
                  <a:srgbClr val="000000"/>
                </a:solidFill>
                <a:latin typeface="+mj-lt"/>
              </a:rPr>
              <a:t>ème</a:t>
            </a: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 ou 11</a:t>
            </a:r>
            <a:r>
              <a:rPr lang="fr-FR" altLang="fr-FR" sz="1800" kern="0" baseline="30000" dirty="0">
                <a:solidFill>
                  <a:srgbClr val="000000"/>
                </a:solidFill>
                <a:latin typeface="+mj-lt"/>
              </a:rPr>
              <a:t>ème</a:t>
            </a: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 espace intercostal</a:t>
            </a:r>
          </a:p>
          <a:p>
            <a:pPr eaLnBrk="1" hangingPunct="1">
              <a:lnSpc>
                <a:spcPct val="90000"/>
              </a:lnSpc>
            </a:pPr>
            <a:endParaRPr lang="fr-FR" altLang="fr-FR" sz="1800" kern="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Faisceau dirigé </a:t>
            </a:r>
            <a:r>
              <a:rPr lang="fr-FR" altLang="fr-FR" sz="1800" b="1" kern="0" dirty="0">
                <a:solidFill>
                  <a:srgbClr val="000000"/>
                </a:solidFill>
                <a:latin typeface="+mj-lt"/>
              </a:rPr>
              <a:t>perpendiculairement</a:t>
            </a: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 à la paroi thoracique</a:t>
            </a:r>
          </a:p>
          <a:p>
            <a:pPr eaLnBrk="1" hangingPunct="1">
              <a:lnSpc>
                <a:spcPct val="90000"/>
              </a:lnSpc>
            </a:pPr>
            <a:endParaRPr lang="fr-FR" altLang="fr-FR" sz="1800" kern="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1800" kern="0" dirty="0">
                <a:solidFill>
                  <a:srgbClr val="000000"/>
                </a:solidFill>
                <a:latin typeface="+mj-lt"/>
              </a:rPr>
              <a:t>Juste </a:t>
            </a:r>
            <a:r>
              <a:rPr lang="fr-FR" altLang="fr-FR" sz="1800" b="1" kern="0" dirty="0">
                <a:solidFill>
                  <a:srgbClr val="000000"/>
                </a:solidFill>
                <a:latin typeface="+mj-lt"/>
              </a:rPr>
              <a:t>en dessous du cul de sac pleural</a:t>
            </a:r>
          </a:p>
        </p:txBody>
      </p:sp>
    </p:spTree>
    <p:extLst>
      <p:ext uri="{BB962C8B-B14F-4D97-AF65-F5344CB8AC3E}">
        <p14:creationId xmlns:p14="http://schemas.microsoft.com/office/powerpoint/2010/main" val="105768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Epaisseur du diaphragme en zone d’apposition</a:t>
            </a:r>
          </a:p>
        </p:txBody>
      </p:sp>
      <p:pic>
        <p:nvPicPr>
          <p:cNvPr id="8" name="Picture 3" descr="Fig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4776" r="1669" b="14029"/>
          <a:stretch>
            <a:fillRect/>
          </a:stretch>
        </p:blipFill>
        <p:spPr bwMode="auto">
          <a:xfrm>
            <a:off x="5951984" y="2852936"/>
            <a:ext cx="3587824" cy="32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ig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4776" r="52655" b="14029"/>
          <a:stretch>
            <a:fillRect/>
          </a:stretch>
        </p:blipFill>
        <p:spPr bwMode="auto">
          <a:xfrm>
            <a:off x="2090936" y="2852936"/>
            <a:ext cx="3587824" cy="32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5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>
                <a:solidFill>
                  <a:schemeClr val="bg1"/>
                </a:solidFill>
              </a:rPr>
              <a:t>Anatomie du diaphragme</a:t>
            </a:r>
          </a:p>
        </p:txBody>
      </p:sp>
      <p:grpSp>
        <p:nvGrpSpPr>
          <p:cNvPr id="36" name="Group 1093"/>
          <p:cNvGrpSpPr>
            <a:grpSpLocks/>
          </p:cNvGrpSpPr>
          <p:nvPr/>
        </p:nvGrpSpPr>
        <p:grpSpPr bwMode="auto">
          <a:xfrm>
            <a:off x="1846901" y="2276872"/>
            <a:ext cx="8088443" cy="4281022"/>
            <a:chOff x="-196" y="528"/>
            <a:chExt cx="5764" cy="3051"/>
          </a:xfrm>
        </p:grpSpPr>
        <p:sp>
          <p:nvSpPr>
            <p:cNvPr id="37" name="Freeform 1058"/>
            <p:cNvSpPr>
              <a:spLocks/>
            </p:cNvSpPr>
            <p:nvPr/>
          </p:nvSpPr>
          <p:spPr bwMode="auto">
            <a:xfrm>
              <a:off x="1389" y="1026"/>
              <a:ext cx="2884" cy="2062"/>
            </a:xfrm>
            <a:custGeom>
              <a:avLst/>
              <a:gdLst>
                <a:gd name="T0" fmla="*/ 1211 w 2884"/>
                <a:gd name="T1" fmla="*/ 1899 h 2062"/>
                <a:gd name="T2" fmla="*/ 1107 w 2884"/>
                <a:gd name="T3" fmla="*/ 1806 h 2062"/>
                <a:gd name="T4" fmla="*/ 993 w 2884"/>
                <a:gd name="T5" fmla="*/ 1837 h 2062"/>
                <a:gd name="T6" fmla="*/ 915 w 2884"/>
                <a:gd name="T7" fmla="*/ 1950 h 2062"/>
                <a:gd name="T8" fmla="*/ 819 w 2884"/>
                <a:gd name="T9" fmla="*/ 1902 h 2062"/>
                <a:gd name="T10" fmla="*/ 579 w 2884"/>
                <a:gd name="T11" fmla="*/ 1950 h 2062"/>
                <a:gd name="T12" fmla="*/ 483 w 2884"/>
                <a:gd name="T13" fmla="*/ 2046 h 2062"/>
                <a:gd name="T14" fmla="*/ 195 w 2884"/>
                <a:gd name="T15" fmla="*/ 1854 h 2062"/>
                <a:gd name="T16" fmla="*/ 65 w 2884"/>
                <a:gd name="T17" fmla="*/ 1630 h 2062"/>
                <a:gd name="T18" fmla="*/ 31 w 2884"/>
                <a:gd name="T19" fmla="*/ 1541 h 2062"/>
                <a:gd name="T20" fmla="*/ 3 w 2884"/>
                <a:gd name="T21" fmla="*/ 1278 h 2062"/>
                <a:gd name="T22" fmla="*/ 51 w 2884"/>
                <a:gd name="T23" fmla="*/ 942 h 2062"/>
                <a:gd name="T24" fmla="*/ 199 w 2884"/>
                <a:gd name="T25" fmla="*/ 696 h 2062"/>
                <a:gd name="T26" fmla="*/ 339 w 2884"/>
                <a:gd name="T27" fmla="*/ 529 h 2062"/>
                <a:gd name="T28" fmla="*/ 456 w 2884"/>
                <a:gd name="T29" fmla="*/ 400 h 2062"/>
                <a:gd name="T30" fmla="*/ 635 w 2884"/>
                <a:gd name="T31" fmla="*/ 255 h 2062"/>
                <a:gd name="T32" fmla="*/ 819 w 2884"/>
                <a:gd name="T33" fmla="*/ 126 h 2062"/>
                <a:gd name="T34" fmla="*/ 1155 w 2884"/>
                <a:gd name="T35" fmla="*/ 30 h 2062"/>
                <a:gd name="T36" fmla="*/ 1402 w 2884"/>
                <a:gd name="T37" fmla="*/ 3 h 2062"/>
                <a:gd name="T38" fmla="*/ 1636 w 2884"/>
                <a:gd name="T39" fmla="*/ 20 h 2062"/>
                <a:gd name="T40" fmla="*/ 1923 w 2884"/>
                <a:gd name="T41" fmla="*/ 126 h 2062"/>
                <a:gd name="T42" fmla="*/ 2078 w 2884"/>
                <a:gd name="T43" fmla="*/ 221 h 2062"/>
                <a:gd name="T44" fmla="*/ 2307 w 2884"/>
                <a:gd name="T45" fmla="*/ 366 h 2062"/>
                <a:gd name="T46" fmla="*/ 2458 w 2884"/>
                <a:gd name="T47" fmla="*/ 506 h 2062"/>
                <a:gd name="T48" fmla="*/ 2559 w 2884"/>
                <a:gd name="T49" fmla="*/ 607 h 2062"/>
                <a:gd name="T50" fmla="*/ 2677 w 2884"/>
                <a:gd name="T51" fmla="*/ 764 h 2062"/>
                <a:gd name="T52" fmla="*/ 2772 w 2884"/>
                <a:gd name="T53" fmla="*/ 881 h 2062"/>
                <a:gd name="T54" fmla="*/ 2835 w 2884"/>
                <a:gd name="T55" fmla="*/ 1086 h 2062"/>
                <a:gd name="T56" fmla="*/ 2878 w 2884"/>
                <a:gd name="T57" fmla="*/ 1295 h 2062"/>
                <a:gd name="T58" fmla="*/ 2872 w 2884"/>
                <a:gd name="T59" fmla="*/ 1317 h 2062"/>
                <a:gd name="T60" fmla="*/ 2828 w 2884"/>
                <a:gd name="T61" fmla="*/ 1530 h 2062"/>
                <a:gd name="T62" fmla="*/ 2738 w 2884"/>
                <a:gd name="T63" fmla="*/ 1776 h 2062"/>
                <a:gd name="T64" fmla="*/ 2565 w 2884"/>
                <a:gd name="T65" fmla="*/ 1966 h 2062"/>
                <a:gd name="T66" fmla="*/ 2302 w 2884"/>
                <a:gd name="T67" fmla="*/ 1977 h 2062"/>
                <a:gd name="T68" fmla="*/ 2112 w 2884"/>
                <a:gd name="T69" fmla="*/ 1893 h 2062"/>
                <a:gd name="T70" fmla="*/ 2000 w 2884"/>
                <a:gd name="T71" fmla="*/ 1899 h 2062"/>
                <a:gd name="T72" fmla="*/ 1860 w 2884"/>
                <a:gd name="T73" fmla="*/ 1927 h 2062"/>
                <a:gd name="T74" fmla="*/ 1877 w 2884"/>
                <a:gd name="T75" fmla="*/ 1843 h 2062"/>
                <a:gd name="T76" fmla="*/ 1815 w 2884"/>
                <a:gd name="T77" fmla="*/ 1804 h 2062"/>
                <a:gd name="T78" fmla="*/ 1715 w 2884"/>
                <a:gd name="T79" fmla="*/ 1809 h 2062"/>
                <a:gd name="T80" fmla="*/ 1635 w 2884"/>
                <a:gd name="T81" fmla="*/ 1902 h 2062"/>
                <a:gd name="T82" fmla="*/ 1491 w 2884"/>
                <a:gd name="T83" fmla="*/ 1806 h 2062"/>
                <a:gd name="T84" fmla="*/ 1329 w 2884"/>
                <a:gd name="T85" fmla="*/ 1815 h 2062"/>
                <a:gd name="T86" fmla="*/ 1233 w 2884"/>
                <a:gd name="T87" fmla="*/ 1893 h 2062"/>
                <a:gd name="T88" fmla="*/ 1211 w 2884"/>
                <a:gd name="T89" fmla="*/ 1899 h 20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884" h="2062">
                  <a:moveTo>
                    <a:pt x="1211" y="1899"/>
                  </a:moveTo>
                  <a:cubicBezTo>
                    <a:pt x="1195" y="1883"/>
                    <a:pt x="1143" y="1816"/>
                    <a:pt x="1107" y="1806"/>
                  </a:cubicBezTo>
                  <a:cubicBezTo>
                    <a:pt x="1071" y="1796"/>
                    <a:pt x="1025" y="1813"/>
                    <a:pt x="993" y="1837"/>
                  </a:cubicBezTo>
                  <a:cubicBezTo>
                    <a:pt x="961" y="1861"/>
                    <a:pt x="944" y="1939"/>
                    <a:pt x="915" y="1950"/>
                  </a:cubicBezTo>
                  <a:cubicBezTo>
                    <a:pt x="886" y="1961"/>
                    <a:pt x="875" y="1902"/>
                    <a:pt x="819" y="1902"/>
                  </a:cubicBezTo>
                  <a:cubicBezTo>
                    <a:pt x="763" y="1902"/>
                    <a:pt x="635" y="1926"/>
                    <a:pt x="579" y="1950"/>
                  </a:cubicBezTo>
                  <a:cubicBezTo>
                    <a:pt x="523" y="1974"/>
                    <a:pt x="547" y="2062"/>
                    <a:pt x="483" y="2046"/>
                  </a:cubicBezTo>
                  <a:cubicBezTo>
                    <a:pt x="419" y="2030"/>
                    <a:pt x="265" y="1923"/>
                    <a:pt x="195" y="1854"/>
                  </a:cubicBezTo>
                  <a:cubicBezTo>
                    <a:pt x="125" y="1785"/>
                    <a:pt x="92" y="1682"/>
                    <a:pt x="65" y="1630"/>
                  </a:cubicBezTo>
                  <a:cubicBezTo>
                    <a:pt x="38" y="1578"/>
                    <a:pt x="41" y="1600"/>
                    <a:pt x="31" y="1541"/>
                  </a:cubicBezTo>
                  <a:cubicBezTo>
                    <a:pt x="21" y="1482"/>
                    <a:pt x="0" y="1378"/>
                    <a:pt x="3" y="1278"/>
                  </a:cubicBezTo>
                  <a:cubicBezTo>
                    <a:pt x="6" y="1178"/>
                    <a:pt x="18" y="1039"/>
                    <a:pt x="51" y="942"/>
                  </a:cubicBezTo>
                  <a:cubicBezTo>
                    <a:pt x="84" y="845"/>
                    <a:pt x="151" y="765"/>
                    <a:pt x="199" y="696"/>
                  </a:cubicBezTo>
                  <a:cubicBezTo>
                    <a:pt x="247" y="627"/>
                    <a:pt x="296" y="578"/>
                    <a:pt x="339" y="529"/>
                  </a:cubicBezTo>
                  <a:cubicBezTo>
                    <a:pt x="382" y="480"/>
                    <a:pt x="407" y="446"/>
                    <a:pt x="456" y="400"/>
                  </a:cubicBezTo>
                  <a:cubicBezTo>
                    <a:pt x="505" y="354"/>
                    <a:pt x="575" y="301"/>
                    <a:pt x="635" y="255"/>
                  </a:cubicBezTo>
                  <a:cubicBezTo>
                    <a:pt x="695" y="209"/>
                    <a:pt x="732" y="164"/>
                    <a:pt x="819" y="126"/>
                  </a:cubicBezTo>
                  <a:cubicBezTo>
                    <a:pt x="906" y="88"/>
                    <a:pt x="1058" y="50"/>
                    <a:pt x="1155" y="30"/>
                  </a:cubicBezTo>
                  <a:cubicBezTo>
                    <a:pt x="1252" y="10"/>
                    <a:pt x="1322" y="5"/>
                    <a:pt x="1402" y="3"/>
                  </a:cubicBezTo>
                  <a:cubicBezTo>
                    <a:pt x="1482" y="1"/>
                    <a:pt x="1549" y="0"/>
                    <a:pt x="1636" y="20"/>
                  </a:cubicBezTo>
                  <a:cubicBezTo>
                    <a:pt x="1723" y="40"/>
                    <a:pt x="1849" y="93"/>
                    <a:pt x="1923" y="126"/>
                  </a:cubicBezTo>
                  <a:cubicBezTo>
                    <a:pt x="1997" y="159"/>
                    <a:pt x="2014" y="181"/>
                    <a:pt x="2078" y="221"/>
                  </a:cubicBezTo>
                  <a:cubicBezTo>
                    <a:pt x="2142" y="261"/>
                    <a:pt x="2244" y="319"/>
                    <a:pt x="2307" y="366"/>
                  </a:cubicBezTo>
                  <a:cubicBezTo>
                    <a:pt x="2370" y="413"/>
                    <a:pt x="2416" y="466"/>
                    <a:pt x="2458" y="506"/>
                  </a:cubicBezTo>
                  <a:cubicBezTo>
                    <a:pt x="2500" y="546"/>
                    <a:pt x="2523" y="564"/>
                    <a:pt x="2559" y="607"/>
                  </a:cubicBezTo>
                  <a:cubicBezTo>
                    <a:pt x="2595" y="650"/>
                    <a:pt x="2642" y="718"/>
                    <a:pt x="2677" y="764"/>
                  </a:cubicBezTo>
                  <a:cubicBezTo>
                    <a:pt x="2712" y="810"/>
                    <a:pt x="2746" y="827"/>
                    <a:pt x="2772" y="881"/>
                  </a:cubicBezTo>
                  <a:cubicBezTo>
                    <a:pt x="2798" y="935"/>
                    <a:pt x="2817" y="1017"/>
                    <a:pt x="2835" y="1086"/>
                  </a:cubicBezTo>
                  <a:cubicBezTo>
                    <a:pt x="2853" y="1155"/>
                    <a:pt x="2872" y="1257"/>
                    <a:pt x="2878" y="1295"/>
                  </a:cubicBezTo>
                  <a:cubicBezTo>
                    <a:pt x="2884" y="1333"/>
                    <a:pt x="2880" y="1278"/>
                    <a:pt x="2872" y="1317"/>
                  </a:cubicBezTo>
                  <a:cubicBezTo>
                    <a:pt x="2864" y="1356"/>
                    <a:pt x="2850" y="1453"/>
                    <a:pt x="2828" y="1530"/>
                  </a:cubicBezTo>
                  <a:cubicBezTo>
                    <a:pt x="2806" y="1607"/>
                    <a:pt x="2782" y="1703"/>
                    <a:pt x="2738" y="1776"/>
                  </a:cubicBezTo>
                  <a:cubicBezTo>
                    <a:pt x="2694" y="1849"/>
                    <a:pt x="2638" y="1932"/>
                    <a:pt x="2565" y="1966"/>
                  </a:cubicBezTo>
                  <a:cubicBezTo>
                    <a:pt x="2492" y="2000"/>
                    <a:pt x="2377" y="1989"/>
                    <a:pt x="2302" y="1977"/>
                  </a:cubicBezTo>
                  <a:cubicBezTo>
                    <a:pt x="2227" y="1965"/>
                    <a:pt x="2162" y="1906"/>
                    <a:pt x="2112" y="1893"/>
                  </a:cubicBezTo>
                  <a:cubicBezTo>
                    <a:pt x="2062" y="1880"/>
                    <a:pt x="2042" y="1893"/>
                    <a:pt x="2000" y="1899"/>
                  </a:cubicBezTo>
                  <a:cubicBezTo>
                    <a:pt x="1958" y="1905"/>
                    <a:pt x="1880" y="1936"/>
                    <a:pt x="1860" y="1927"/>
                  </a:cubicBezTo>
                  <a:cubicBezTo>
                    <a:pt x="1840" y="1918"/>
                    <a:pt x="1884" y="1863"/>
                    <a:pt x="1877" y="1843"/>
                  </a:cubicBezTo>
                  <a:cubicBezTo>
                    <a:pt x="1870" y="1823"/>
                    <a:pt x="1842" y="1810"/>
                    <a:pt x="1815" y="1804"/>
                  </a:cubicBezTo>
                  <a:cubicBezTo>
                    <a:pt x="1788" y="1798"/>
                    <a:pt x="1745" y="1793"/>
                    <a:pt x="1715" y="1809"/>
                  </a:cubicBezTo>
                  <a:cubicBezTo>
                    <a:pt x="1685" y="1825"/>
                    <a:pt x="1672" y="1902"/>
                    <a:pt x="1635" y="1902"/>
                  </a:cubicBezTo>
                  <a:cubicBezTo>
                    <a:pt x="1598" y="1902"/>
                    <a:pt x="1542" y="1820"/>
                    <a:pt x="1491" y="1806"/>
                  </a:cubicBezTo>
                  <a:cubicBezTo>
                    <a:pt x="1440" y="1792"/>
                    <a:pt x="1372" y="1800"/>
                    <a:pt x="1329" y="1815"/>
                  </a:cubicBezTo>
                  <a:cubicBezTo>
                    <a:pt x="1286" y="1830"/>
                    <a:pt x="1253" y="1879"/>
                    <a:pt x="1233" y="1893"/>
                  </a:cubicBezTo>
                  <a:cubicBezTo>
                    <a:pt x="1213" y="1907"/>
                    <a:pt x="1216" y="1898"/>
                    <a:pt x="1211" y="189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059"/>
            <p:cNvSpPr>
              <a:spLocks/>
            </p:cNvSpPr>
            <p:nvPr/>
          </p:nvSpPr>
          <p:spPr bwMode="auto">
            <a:xfrm>
              <a:off x="1488" y="1098"/>
              <a:ext cx="2679" cy="1886"/>
            </a:xfrm>
            <a:custGeom>
              <a:avLst/>
              <a:gdLst>
                <a:gd name="T0" fmla="*/ 1104 w 2679"/>
                <a:gd name="T1" fmla="*/ 1734 h 1886"/>
                <a:gd name="T2" fmla="*/ 960 w 2679"/>
                <a:gd name="T3" fmla="*/ 1686 h 1886"/>
                <a:gd name="T4" fmla="*/ 816 w 2679"/>
                <a:gd name="T5" fmla="*/ 1782 h 1886"/>
                <a:gd name="T6" fmla="*/ 624 w 2679"/>
                <a:gd name="T7" fmla="*/ 1782 h 1886"/>
                <a:gd name="T8" fmla="*/ 384 w 2679"/>
                <a:gd name="T9" fmla="*/ 1878 h 1886"/>
                <a:gd name="T10" fmla="*/ 192 w 2679"/>
                <a:gd name="T11" fmla="*/ 1734 h 1886"/>
                <a:gd name="T12" fmla="*/ 48 w 2679"/>
                <a:gd name="T13" fmla="*/ 1494 h 1886"/>
                <a:gd name="T14" fmla="*/ 48 w 2679"/>
                <a:gd name="T15" fmla="*/ 1302 h 1886"/>
                <a:gd name="T16" fmla="*/ 0 w 2679"/>
                <a:gd name="T17" fmla="*/ 1158 h 1886"/>
                <a:gd name="T18" fmla="*/ 48 w 2679"/>
                <a:gd name="T19" fmla="*/ 966 h 1886"/>
                <a:gd name="T20" fmla="*/ 288 w 2679"/>
                <a:gd name="T21" fmla="*/ 726 h 1886"/>
                <a:gd name="T22" fmla="*/ 432 w 2679"/>
                <a:gd name="T23" fmla="*/ 582 h 1886"/>
                <a:gd name="T24" fmla="*/ 432 w 2679"/>
                <a:gd name="T25" fmla="*/ 534 h 1886"/>
                <a:gd name="T26" fmla="*/ 581 w 2679"/>
                <a:gd name="T27" fmla="*/ 434 h 1886"/>
                <a:gd name="T28" fmla="*/ 672 w 2679"/>
                <a:gd name="T29" fmla="*/ 294 h 1886"/>
                <a:gd name="T30" fmla="*/ 894 w 2679"/>
                <a:gd name="T31" fmla="*/ 188 h 1886"/>
                <a:gd name="T32" fmla="*/ 1008 w 2679"/>
                <a:gd name="T33" fmla="*/ 102 h 1886"/>
                <a:gd name="T34" fmla="*/ 1200 w 2679"/>
                <a:gd name="T35" fmla="*/ 6 h 1886"/>
                <a:gd name="T36" fmla="*/ 1308 w 2679"/>
                <a:gd name="T37" fmla="*/ 65 h 1886"/>
                <a:gd name="T38" fmla="*/ 1440 w 2679"/>
                <a:gd name="T39" fmla="*/ 6 h 1886"/>
                <a:gd name="T40" fmla="*/ 1593 w 2679"/>
                <a:gd name="T41" fmla="*/ 71 h 1886"/>
                <a:gd name="T42" fmla="*/ 1680 w 2679"/>
                <a:gd name="T43" fmla="*/ 150 h 1886"/>
                <a:gd name="T44" fmla="*/ 1920 w 2679"/>
                <a:gd name="T45" fmla="*/ 294 h 1886"/>
                <a:gd name="T46" fmla="*/ 2030 w 2679"/>
                <a:gd name="T47" fmla="*/ 429 h 1886"/>
                <a:gd name="T48" fmla="*/ 2208 w 2679"/>
                <a:gd name="T49" fmla="*/ 534 h 1886"/>
                <a:gd name="T50" fmla="*/ 2292 w 2679"/>
                <a:gd name="T51" fmla="*/ 680 h 1886"/>
                <a:gd name="T52" fmla="*/ 2544 w 2679"/>
                <a:gd name="T53" fmla="*/ 893 h 1886"/>
                <a:gd name="T54" fmla="*/ 2611 w 2679"/>
                <a:gd name="T55" fmla="*/ 1139 h 1886"/>
                <a:gd name="T56" fmla="*/ 2650 w 2679"/>
                <a:gd name="T57" fmla="*/ 1318 h 1886"/>
                <a:gd name="T58" fmla="*/ 2661 w 2679"/>
                <a:gd name="T59" fmla="*/ 1508 h 1886"/>
                <a:gd name="T60" fmla="*/ 2544 w 2679"/>
                <a:gd name="T61" fmla="*/ 1734 h 1886"/>
                <a:gd name="T62" fmla="*/ 2256 w 2679"/>
                <a:gd name="T63" fmla="*/ 1878 h 1886"/>
                <a:gd name="T64" fmla="*/ 2064 w 2679"/>
                <a:gd name="T65" fmla="*/ 1686 h 1886"/>
                <a:gd name="T66" fmla="*/ 2016 w 2679"/>
                <a:gd name="T67" fmla="*/ 1590 h 1886"/>
                <a:gd name="T68" fmla="*/ 1920 w 2679"/>
                <a:gd name="T69" fmla="*/ 1734 h 1886"/>
                <a:gd name="T70" fmla="*/ 1824 w 2679"/>
                <a:gd name="T71" fmla="*/ 1782 h 1886"/>
                <a:gd name="T72" fmla="*/ 1776 w 2679"/>
                <a:gd name="T73" fmla="*/ 1686 h 1886"/>
                <a:gd name="T74" fmla="*/ 1632 w 2679"/>
                <a:gd name="T75" fmla="*/ 1686 h 1886"/>
                <a:gd name="T76" fmla="*/ 1536 w 2679"/>
                <a:gd name="T77" fmla="*/ 1782 h 1886"/>
                <a:gd name="T78" fmla="*/ 1392 w 2679"/>
                <a:gd name="T79" fmla="*/ 1686 h 1886"/>
                <a:gd name="T80" fmla="*/ 1104 w 2679"/>
                <a:gd name="T81" fmla="*/ 1734 h 18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79" h="1886">
                  <a:moveTo>
                    <a:pt x="1104" y="1734"/>
                  </a:moveTo>
                  <a:cubicBezTo>
                    <a:pt x="1032" y="1734"/>
                    <a:pt x="1008" y="1678"/>
                    <a:pt x="960" y="1686"/>
                  </a:cubicBezTo>
                  <a:cubicBezTo>
                    <a:pt x="912" y="1694"/>
                    <a:pt x="872" y="1766"/>
                    <a:pt x="816" y="1782"/>
                  </a:cubicBezTo>
                  <a:cubicBezTo>
                    <a:pt x="760" y="1798"/>
                    <a:pt x="696" y="1766"/>
                    <a:pt x="624" y="1782"/>
                  </a:cubicBezTo>
                  <a:cubicBezTo>
                    <a:pt x="552" y="1798"/>
                    <a:pt x="456" y="1886"/>
                    <a:pt x="384" y="1878"/>
                  </a:cubicBezTo>
                  <a:cubicBezTo>
                    <a:pt x="312" y="1870"/>
                    <a:pt x="248" y="1798"/>
                    <a:pt x="192" y="1734"/>
                  </a:cubicBezTo>
                  <a:cubicBezTo>
                    <a:pt x="136" y="1670"/>
                    <a:pt x="72" y="1566"/>
                    <a:pt x="48" y="1494"/>
                  </a:cubicBezTo>
                  <a:cubicBezTo>
                    <a:pt x="24" y="1422"/>
                    <a:pt x="56" y="1358"/>
                    <a:pt x="48" y="1302"/>
                  </a:cubicBezTo>
                  <a:cubicBezTo>
                    <a:pt x="40" y="1246"/>
                    <a:pt x="0" y="1214"/>
                    <a:pt x="0" y="1158"/>
                  </a:cubicBezTo>
                  <a:cubicBezTo>
                    <a:pt x="0" y="1102"/>
                    <a:pt x="0" y="1038"/>
                    <a:pt x="48" y="966"/>
                  </a:cubicBezTo>
                  <a:cubicBezTo>
                    <a:pt x="96" y="894"/>
                    <a:pt x="224" y="790"/>
                    <a:pt x="288" y="726"/>
                  </a:cubicBezTo>
                  <a:cubicBezTo>
                    <a:pt x="352" y="662"/>
                    <a:pt x="408" y="614"/>
                    <a:pt x="432" y="582"/>
                  </a:cubicBezTo>
                  <a:cubicBezTo>
                    <a:pt x="456" y="550"/>
                    <a:pt x="407" y="559"/>
                    <a:pt x="432" y="534"/>
                  </a:cubicBezTo>
                  <a:cubicBezTo>
                    <a:pt x="457" y="509"/>
                    <a:pt x="541" y="474"/>
                    <a:pt x="581" y="434"/>
                  </a:cubicBezTo>
                  <a:cubicBezTo>
                    <a:pt x="621" y="394"/>
                    <a:pt x="620" y="335"/>
                    <a:pt x="672" y="294"/>
                  </a:cubicBezTo>
                  <a:cubicBezTo>
                    <a:pt x="724" y="253"/>
                    <a:pt x="838" y="220"/>
                    <a:pt x="894" y="188"/>
                  </a:cubicBezTo>
                  <a:cubicBezTo>
                    <a:pt x="950" y="156"/>
                    <a:pt x="957" y="132"/>
                    <a:pt x="1008" y="102"/>
                  </a:cubicBezTo>
                  <a:cubicBezTo>
                    <a:pt x="1059" y="72"/>
                    <a:pt x="1150" y="12"/>
                    <a:pt x="1200" y="6"/>
                  </a:cubicBezTo>
                  <a:cubicBezTo>
                    <a:pt x="1250" y="0"/>
                    <a:pt x="1268" y="65"/>
                    <a:pt x="1308" y="65"/>
                  </a:cubicBezTo>
                  <a:cubicBezTo>
                    <a:pt x="1348" y="65"/>
                    <a:pt x="1393" y="5"/>
                    <a:pt x="1440" y="6"/>
                  </a:cubicBezTo>
                  <a:cubicBezTo>
                    <a:pt x="1487" y="7"/>
                    <a:pt x="1553" y="47"/>
                    <a:pt x="1593" y="71"/>
                  </a:cubicBezTo>
                  <a:cubicBezTo>
                    <a:pt x="1633" y="95"/>
                    <a:pt x="1625" y="113"/>
                    <a:pt x="1680" y="150"/>
                  </a:cubicBezTo>
                  <a:cubicBezTo>
                    <a:pt x="1735" y="187"/>
                    <a:pt x="1862" y="248"/>
                    <a:pt x="1920" y="294"/>
                  </a:cubicBezTo>
                  <a:cubicBezTo>
                    <a:pt x="1978" y="340"/>
                    <a:pt x="1982" y="389"/>
                    <a:pt x="2030" y="429"/>
                  </a:cubicBezTo>
                  <a:cubicBezTo>
                    <a:pt x="2078" y="469"/>
                    <a:pt x="2164" y="492"/>
                    <a:pt x="2208" y="534"/>
                  </a:cubicBezTo>
                  <a:cubicBezTo>
                    <a:pt x="2252" y="576"/>
                    <a:pt x="2236" y="620"/>
                    <a:pt x="2292" y="680"/>
                  </a:cubicBezTo>
                  <a:cubicBezTo>
                    <a:pt x="2348" y="740"/>
                    <a:pt x="2491" y="817"/>
                    <a:pt x="2544" y="893"/>
                  </a:cubicBezTo>
                  <a:cubicBezTo>
                    <a:pt x="2597" y="969"/>
                    <a:pt x="2593" y="1068"/>
                    <a:pt x="2611" y="1139"/>
                  </a:cubicBezTo>
                  <a:cubicBezTo>
                    <a:pt x="2629" y="1210"/>
                    <a:pt x="2642" y="1257"/>
                    <a:pt x="2650" y="1318"/>
                  </a:cubicBezTo>
                  <a:cubicBezTo>
                    <a:pt x="2658" y="1379"/>
                    <a:pt x="2679" y="1439"/>
                    <a:pt x="2661" y="1508"/>
                  </a:cubicBezTo>
                  <a:cubicBezTo>
                    <a:pt x="2643" y="1577"/>
                    <a:pt x="2611" y="1672"/>
                    <a:pt x="2544" y="1734"/>
                  </a:cubicBezTo>
                  <a:cubicBezTo>
                    <a:pt x="2477" y="1796"/>
                    <a:pt x="2336" y="1886"/>
                    <a:pt x="2256" y="1878"/>
                  </a:cubicBezTo>
                  <a:cubicBezTo>
                    <a:pt x="2176" y="1870"/>
                    <a:pt x="2104" y="1734"/>
                    <a:pt x="2064" y="1686"/>
                  </a:cubicBezTo>
                  <a:cubicBezTo>
                    <a:pt x="2024" y="1638"/>
                    <a:pt x="2040" y="1582"/>
                    <a:pt x="2016" y="1590"/>
                  </a:cubicBezTo>
                  <a:cubicBezTo>
                    <a:pt x="1992" y="1598"/>
                    <a:pt x="1952" y="1702"/>
                    <a:pt x="1920" y="1734"/>
                  </a:cubicBezTo>
                  <a:cubicBezTo>
                    <a:pt x="1888" y="1766"/>
                    <a:pt x="1848" y="1790"/>
                    <a:pt x="1824" y="1782"/>
                  </a:cubicBezTo>
                  <a:cubicBezTo>
                    <a:pt x="1800" y="1774"/>
                    <a:pt x="1808" y="1702"/>
                    <a:pt x="1776" y="1686"/>
                  </a:cubicBezTo>
                  <a:cubicBezTo>
                    <a:pt x="1744" y="1670"/>
                    <a:pt x="1672" y="1670"/>
                    <a:pt x="1632" y="1686"/>
                  </a:cubicBezTo>
                  <a:cubicBezTo>
                    <a:pt x="1592" y="1702"/>
                    <a:pt x="1576" y="1782"/>
                    <a:pt x="1536" y="1782"/>
                  </a:cubicBezTo>
                  <a:cubicBezTo>
                    <a:pt x="1496" y="1782"/>
                    <a:pt x="1464" y="1694"/>
                    <a:pt x="1392" y="1686"/>
                  </a:cubicBezTo>
                  <a:cubicBezTo>
                    <a:pt x="1320" y="1678"/>
                    <a:pt x="1176" y="1734"/>
                    <a:pt x="1104" y="1734"/>
                  </a:cubicBezTo>
                  <a:close/>
                </a:path>
              </a:pathLst>
            </a:cu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035"/>
            <p:cNvSpPr>
              <a:spLocks/>
            </p:cNvSpPr>
            <p:nvPr/>
          </p:nvSpPr>
          <p:spPr bwMode="auto">
            <a:xfrm>
              <a:off x="1968" y="1291"/>
              <a:ext cx="1653" cy="1213"/>
            </a:xfrm>
            <a:custGeom>
              <a:avLst/>
              <a:gdLst>
                <a:gd name="T0" fmla="*/ 864 w 1653"/>
                <a:gd name="T1" fmla="*/ 677 h 1213"/>
                <a:gd name="T2" fmla="*/ 624 w 1653"/>
                <a:gd name="T3" fmla="*/ 869 h 1213"/>
                <a:gd name="T4" fmla="*/ 528 w 1653"/>
                <a:gd name="T5" fmla="*/ 869 h 1213"/>
                <a:gd name="T6" fmla="*/ 336 w 1653"/>
                <a:gd name="T7" fmla="*/ 1157 h 1213"/>
                <a:gd name="T8" fmla="*/ 240 w 1653"/>
                <a:gd name="T9" fmla="*/ 1205 h 1213"/>
                <a:gd name="T10" fmla="*/ 96 w 1653"/>
                <a:gd name="T11" fmla="*/ 1157 h 1213"/>
                <a:gd name="T12" fmla="*/ 0 w 1653"/>
                <a:gd name="T13" fmla="*/ 917 h 1213"/>
                <a:gd name="T14" fmla="*/ 96 w 1653"/>
                <a:gd name="T15" fmla="*/ 672 h 1213"/>
                <a:gd name="T16" fmla="*/ 240 w 1653"/>
                <a:gd name="T17" fmla="*/ 581 h 1213"/>
                <a:gd name="T18" fmla="*/ 565 w 1653"/>
                <a:gd name="T19" fmla="*/ 180 h 1213"/>
                <a:gd name="T20" fmla="*/ 768 w 1653"/>
                <a:gd name="T21" fmla="*/ 5 h 1213"/>
                <a:gd name="T22" fmla="*/ 1056 w 1653"/>
                <a:gd name="T23" fmla="*/ 149 h 1213"/>
                <a:gd name="T24" fmla="*/ 1141 w 1653"/>
                <a:gd name="T25" fmla="*/ 359 h 1213"/>
                <a:gd name="T26" fmla="*/ 1236 w 1653"/>
                <a:gd name="T27" fmla="*/ 482 h 1213"/>
                <a:gd name="T28" fmla="*/ 1488 w 1653"/>
                <a:gd name="T29" fmla="*/ 629 h 1213"/>
                <a:gd name="T30" fmla="*/ 1617 w 1653"/>
                <a:gd name="T31" fmla="*/ 795 h 1213"/>
                <a:gd name="T32" fmla="*/ 1611 w 1653"/>
                <a:gd name="T33" fmla="*/ 1058 h 1213"/>
                <a:gd name="T34" fmla="*/ 1365 w 1653"/>
                <a:gd name="T35" fmla="*/ 907 h 1213"/>
                <a:gd name="T36" fmla="*/ 1296 w 1653"/>
                <a:gd name="T37" fmla="*/ 773 h 1213"/>
                <a:gd name="T38" fmla="*/ 1069 w 1653"/>
                <a:gd name="T39" fmla="*/ 722 h 1213"/>
                <a:gd name="T40" fmla="*/ 1008 w 1653"/>
                <a:gd name="T41" fmla="*/ 629 h 1213"/>
                <a:gd name="T42" fmla="*/ 864 w 1653"/>
                <a:gd name="T43" fmla="*/ 677 h 12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53" h="1213">
                  <a:moveTo>
                    <a:pt x="864" y="677"/>
                  </a:moveTo>
                  <a:cubicBezTo>
                    <a:pt x="800" y="717"/>
                    <a:pt x="680" y="837"/>
                    <a:pt x="624" y="869"/>
                  </a:cubicBezTo>
                  <a:cubicBezTo>
                    <a:pt x="568" y="901"/>
                    <a:pt x="576" y="821"/>
                    <a:pt x="528" y="869"/>
                  </a:cubicBezTo>
                  <a:cubicBezTo>
                    <a:pt x="480" y="917"/>
                    <a:pt x="384" y="1101"/>
                    <a:pt x="336" y="1157"/>
                  </a:cubicBezTo>
                  <a:cubicBezTo>
                    <a:pt x="288" y="1213"/>
                    <a:pt x="280" y="1205"/>
                    <a:pt x="240" y="1205"/>
                  </a:cubicBezTo>
                  <a:cubicBezTo>
                    <a:pt x="200" y="1205"/>
                    <a:pt x="136" y="1205"/>
                    <a:pt x="96" y="1157"/>
                  </a:cubicBezTo>
                  <a:cubicBezTo>
                    <a:pt x="56" y="1109"/>
                    <a:pt x="0" y="998"/>
                    <a:pt x="0" y="917"/>
                  </a:cubicBezTo>
                  <a:cubicBezTo>
                    <a:pt x="0" y="836"/>
                    <a:pt x="56" y="728"/>
                    <a:pt x="96" y="672"/>
                  </a:cubicBezTo>
                  <a:cubicBezTo>
                    <a:pt x="136" y="616"/>
                    <a:pt x="162" y="663"/>
                    <a:pt x="240" y="581"/>
                  </a:cubicBezTo>
                  <a:cubicBezTo>
                    <a:pt x="318" y="499"/>
                    <a:pt x="477" y="276"/>
                    <a:pt x="565" y="180"/>
                  </a:cubicBezTo>
                  <a:cubicBezTo>
                    <a:pt x="653" y="84"/>
                    <a:pt x="686" y="10"/>
                    <a:pt x="768" y="5"/>
                  </a:cubicBezTo>
                  <a:cubicBezTo>
                    <a:pt x="850" y="0"/>
                    <a:pt x="994" y="90"/>
                    <a:pt x="1056" y="149"/>
                  </a:cubicBezTo>
                  <a:cubicBezTo>
                    <a:pt x="1118" y="208"/>
                    <a:pt x="1111" y="303"/>
                    <a:pt x="1141" y="359"/>
                  </a:cubicBezTo>
                  <a:cubicBezTo>
                    <a:pt x="1171" y="415"/>
                    <a:pt x="1178" y="437"/>
                    <a:pt x="1236" y="482"/>
                  </a:cubicBezTo>
                  <a:cubicBezTo>
                    <a:pt x="1294" y="527"/>
                    <a:pt x="1424" y="577"/>
                    <a:pt x="1488" y="629"/>
                  </a:cubicBezTo>
                  <a:cubicBezTo>
                    <a:pt x="1552" y="681"/>
                    <a:pt x="1596" y="723"/>
                    <a:pt x="1617" y="795"/>
                  </a:cubicBezTo>
                  <a:cubicBezTo>
                    <a:pt x="1638" y="867"/>
                    <a:pt x="1653" y="1039"/>
                    <a:pt x="1611" y="1058"/>
                  </a:cubicBezTo>
                  <a:cubicBezTo>
                    <a:pt x="1569" y="1077"/>
                    <a:pt x="1417" y="954"/>
                    <a:pt x="1365" y="907"/>
                  </a:cubicBezTo>
                  <a:cubicBezTo>
                    <a:pt x="1313" y="860"/>
                    <a:pt x="1345" y="804"/>
                    <a:pt x="1296" y="773"/>
                  </a:cubicBezTo>
                  <a:cubicBezTo>
                    <a:pt x="1247" y="742"/>
                    <a:pt x="1117" y="746"/>
                    <a:pt x="1069" y="722"/>
                  </a:cubicBezTo>
                  <a:cubicBezTo>
                    <a:pt x="1021" y="698"/>
                    <a:pt x="1042" y="636"/>
                    <a:pt x="1008" y="629"/>
                  </a:cubicBezTo>
                  <a:cubicBezTo>
                    <a:pt x="974" y="622"/>
                    <a:pt x="928" y="637"/>
                    <a:pt x="864" y="677"/>
                  </a:cubicBez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037"/>
            <p:cNvSpPr>
              <a:spLocks/>
            </p:cNvSpPr>
            <p:nvPr/>
          </p:nvSpPr>
          <p:spPr bwMode="auto">
            <a:xfrm>
              <a:off x="2349" y="1774"/>
              <a:ext cx="341" cy="301"/>
            </a:xfrm>
            <a:custGeom>
              <a:avLst/>
              <a:gdLst>
                <a:gd name="T0" fmla="*/ 24 w 341"/>
                <a:gd name="T1" fmla="*/ 98 h 301"/>
                <a:gd name="T2" fmla="*/ 140 w 341"/>
                <a:gd name="T3" fmla="*/ 21 h 301"/>
                <a:gd name="T4" fmla="*/ 232 w 341"/>
                <a:gd name="T5" fmla="*/ 2 h 301"/>
                <a:gd name="T6" fmla="*/ 296 w 341"/>
                <a:gd name="T7" fmla="*/ 32 h 301"/>
                <a:gd name="T8" fmla="*/ 335 w 341"/>
                <a:gd name="T9" fmla="*/ 83 h 301"/>
                <a:gd name="T10" fmla="*/ 330 w 341"/>
                <a:gd name="T11" fmla="*/ 178 h 301"/>
                <a:gd name="T12" fmla="*/ 274 w 341"/>
                <a:gd name="T13" fmla="*/ 256 h 301"/>
                <a:gd name="T14" fmla="*/ 128 w 341"/>
                <a:gd name="T15" fmla="*/ 290 h 301"/>
                <a:gd name="T16" fmla="*/ 17 w 341"/>
                <a:gd name="T17" fmla="*/ 189 h 301"/>
                <a:gd name="T18" fmla="*/ 24 w 341"/>
                <a:gd name="T19" fmla="*/ 98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1" h="301">
                  <a:moveTo>
                    <a:pt x="24" y="98"/>
                  </a:moveTo>
                  <a:cubicBezTo>
                    <a:pt x="44" y="70"/>
                    <a:pt x="105" y="37"/>
                    <a:pt x="140" y="21"/>
                  </a:cubicBezTo>
                  <a:cubicBezTo>
                    <a:pt x="175" y="5"/>
                    <a:pt x="206" y="0"/>
                    <a:pt x="232" y="2"/>
                  </a:cubicBezTo>
                  <a:cubicBezTo>
                    <a:pt x="258" y="4"/>
                    <a:pt x="279" y="19"/>
                    <a:pt x="296" y="32"/>
                  </a:cubicBezTo>
                  <a:cubicBezTo>
                    <a:pt x="313" y="45"/>
                    <a:pt x="329" y="59"/>
                    <a:pt x="335" y="83"/>
                  </a:cubicBezTo>
                  <a:cubicBezTo>
                    <a:pt x="341" y="107"/>
                    <a:pt x="340" y="149"/>
                    <a:pt x="330" y="178"/>
                  </a:cubicBezTo>
                  <a:cubicBezTo>
                    <a:pt x="320" y="207"/>
                    <a:pt x="308" y="237"/>
                    <a:pt x="274" y="256"/>
                  </a:cubicBezTo>
                  <a:cubicBezTo>
                    <a:pt x="240" y="275"/>
                    <a:pt x="171" y="301"/>
                    <a:pt x="128" y="290"/>
                  </a:cubicBezTo>
                  <a:cubicBezTo>
                    <a:pt x="85" y="279"/>
                    <a:pt x="34" y="221"/>
                    <a:pt x="17" y="189"/>
                  </a:cubicBezTo>
                  <a:cubicBezTo>
                    <a:pt x="0" y="157"/>
                    <a:pt x="23" y="117"/>
                    <a:pt x="24" y="9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038"/>
            <p:cNvSpPr>
              <a:spLocks/>
            </p:cNvSpPr>
            <p:nvPr/>
          </p:nvSpPr>
          <p:spPr bwMode="auto">
            <a:xfrm>
              <a:off x="1728" y="2448"/>
              <a:ext cx="288" cy="384"/>
            </a:xfrm>
            <a:custGeom>
              <a:avLst/>
              <a:gdLst>
                <a:gd name="T0" fmla="*/ 0 w 288"/>
                <a:gd name="T1" fmla="*/ 384 h 384"/>
                <a:gd name="T2" fmla="*/ 144 w 288"/>
                <a:gd name="T3" fmla="*/ 144 h 384"/>
                <a:gd name="T4" fmla="*/ 288 w 288"/>
                <a:gd name="T5" fmla="*/ 0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384">
                  <a:moveTo>
                    <a:pt x="0" y="384"/>
                  </a:moveTo>
                  <a:cubicBezTo>
                    <a:pt x="48" y="296"/>
                    <a:pt x="96" y="208"/>
                    <a:pt x="144" y="144"/>
                  </a:cubicBezTo>
                  <a:cubicBezTo>
                    <a:pt x="192" y="80"/>
                    <a:pt x="264" y="24"/>
                    <a:pt x="28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042"/>
            <p:cNvSpPr>
              <a:spLocks/>
            </p:cNvSpPr>
            <p:nvPr/>
          </p:nvSpPr>
          <p:spPr bwMode="auto">
            <a:xfrm>
              <a:off x="1584" y="2160"/>
              <a:ext cx="336" cy="288"/>
            </a:xfrm>
            <a:custGeom>
              <a:avLst/>
              <a:gdLst>
                <a:gd name="T0" fmla="*/ 0 w 336"/>
                <a:gd name="T1" fmla="*/ 288 h 288"/>
                <a:gd name="T2" fmla="*/ 144 w 336"/>
                <a:gd name="T3" fmla="*/ 96 h 288"/>
                <a:gd name="T4" fmla="*/ 336 w 336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6" h="288">
                  <a:moveTo>
                    <a:pt x="0" y="288"/>
                  </a:moveTo>
                  <a:cubicBezTo>
                    <a:pt x="44" y="216"/>
                    <a:pt x="88" y="144"/>
                    <a:pt x="144" y="96"/>
                  </a:cubicBezTo>
                  <a:cubicBezTo>
                    <a:pt x="200" y="48"/>
                    <a:pt x="268" y="24"/>
                    <a:pt x="3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043"/>
            <p:cNvSpPr>
              <a:spLocks/>
            </p:cNvSpPr>
            <p:nvPr/>
          </p:nvSpPr>
          <p:spPr bwMode="auto">
            <a:xfrm>
              <a:off x="3168" y="2352"/>
              <a:ext cx="192" cy="288"/>
            </a:xfrm>
            <a:custGeom>
              <a:avLst/>
              <a:gdLst>
                <a:gd name="T0" fmla="*/ 0 w 192"/>
                <a:gd name="T1" fmla="*/ 288 h 288"/>
                <a:gd name="T2" fmla="*/ 144 w 192"/>
                <a:gd name="T3" fmla="*/ 48 h 288"/>
                <a:gd name="T4" fmla="*/ 192 w 192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288">
                  <a:moveTo>
                    <a:pt x="0" y="288"/>
                  </a:moveTo>
                  <a:cubicBezTo>
                    <a:pt x="56" y="192"/>
                    <a:pt x="112" y="96"/>
                    <a:pt x="144" y="48"/>
                  </a:cubicBezTo>
                  <a:cubicBezTo>
                    <a:pt x="176" y="0"/>
                    <a:pt x="184" y="0"/>
                    <a:pt x="1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044"/>
            <p:cNvSpPr>
              <a:spLocks/>
            </p:cNvSpPr>
            <p:nvPr/>
          </p:nvSpPr>
          <p:spPr bwMode="auto">
            <a:xfrm>
              <a:off x="3600" y="2400"/>
              <a:ext cx="336" cy="384"/>
            </a:xfrm>
            <a:custGeom>
              <a:avLst/>
              <a:gdLst>
                <a:gd name="T0" fmla="*/ 336 w 336"/>
                <a:gd name="T1" fmla="*/ 384 h 384"/>
                <a:gd name="T2" fmla="*/ 144 w 336"/>
                <a:gd name="T3" fmla="*/ 96 h 384"/>
                <a:gd name="T4" fmla="*/ 0 w 336"/>
                <a:gd name="T5" fmla="*/ 0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6" h="384">
                  <a:moveTo>
                    <a:pt x="336" y="384"/>
                  </a:moveTo>
                  <a:cubicBezTo>
                    <a:pt x="268" y="272"/>
                    <a:pt x="200" y="160"/>
                    <a:pt x="144" y="96"/>
                  </a:cubicBezTo>
                  <a:cubicBezTo>
                    <a:pt x="88" y="32"/>
                    <a:pt x="44" y="1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045"/>
            <p:cNvSpPr>
              <a:spLocks/>
            </p:cNvSpPr>
            <p:nvPr/>
          </p:nvSpPr>
          <p:spPr bwMode="auto">
            <a:xfrm>
              <a:off x="3648" y="1992"/>
              <a:ext cx="384" cy="168"/>
            </a:xfrm>
            <a:custGeom>
              <a:avLst/>
              <a:gdLst>
                <a:gd name="T0" fmla="*/ 384 w 384"/>
                <a:gd name="T1" fmla="*/ 168 h 168"/>
                <a:gd name="T2" fmla="*/ 144 w 384"/>
                <a:gd name="T3" fmla="*/ 24 h 168"/>
                <a:gd name="T4" fmla="*/ 0 w 384"/>
                <a:gd name="T5" fmla="*/ 24 h 1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168">
                  <a:moveTo>
                    <a:pt x="384" y="168"/>
                  </a:moveTo>
                  <a:cubicBezTo>
                    <a:pt x="296" y="108"/>
                    <a:pt x="208" y="48"/>
                    <a:pt x="144" y="24"/>
                  </a:cubicBezTo>
                  <a:cubicBezTo>
                    <a:pt x="80" y="0"/>
                    <a:pt x="40" y="12"/>
                    <a:pt x="0" y="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046"/>
            <p:cNvSpPr>
              <a:spLocks/>
            </p:cNvSpPr>
            <p:nvPr/>
          </p:nvSpPr>
          <p:spPr bwMode="auto">
            <a:xfrm>
              <a:off x="3360" y="1680"/>
              <a:ext cx="288" cy="144"/>
            </a:xfrm>
            <a:custGeom>
              <a:avLst/>
              <a:gdLst>
                <a:gd name="T0" fmla="*/ 0 w 288"/>
                <a:gd name="T1" fmla="*/ 144 h 144"/>
                <a:gd name="T2" fmla="*/ 96 w 288"/>
                <a:gd name="T3" fmla="*/ 48 h 144"/>
                <a:gd name="T4" fmla="*/ 288 w 288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144">
                  <a:moveTo>
                    <a:pt x="0" y="144"/>
                  </a:moveTo>
                  <a:cubicBezTo>
                    <a:pt x="24" y="108"/>
                    <a:pt x="48" y="72"/>
                    <a:pt x="96" y="48"/>
                  </a:cubicBezTo>
                  <a:cubicBezTo>
                    <a:pt x="144" y="24"/>
                    <a:pt x="216" y="12"/>
                    <a:pt x="28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047"/>
            <p:cNvSpPr>
              <a:spLocks/>
            </p:cNvSpPr>
            <p:nvPr/>
          </p:nvSpPr>
          <p:spPr bwMode="auto">
            <a:xfrm>
              <a:off x="3168" y="1424"/>
              <a:ext cx="240" cy="112"/>
            </a:xfrm>
            <a:custGeom>
              <a:avLst/>
              <a:gdLst>
                <a:gd name="T0" fmla="*/ 0 w 240"/>
                <a:gd name="T1" fmla="*/ 112 h 112"/>
                <a:gd name="T2" fmla="*/ 96 w 240"/>
                <a:gd name="T3" fmla="*/ 16 h 112"/>
                <a:gd name="T4" fmla="*/ 240 w 240"/>
                <a:gd name="T5" fmla="*/ 16 h 1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112">
                  <a:moveTo>
                    <a:pt x="0" y="112"/>
                  </a:moveTo>
                  <a:cubicBezTo>
                    <a:pt x="28" y="72"/>
                    <a:pt x="56" y="32"/>
                    <a:pt x="96" y="16"/>
                  </a:cubicBezTo>
                  <a:cubicBezTo>
                    <a:pt x="136" y="0"/>
                    <a:pt x="188" y="8"/>
                    <a:pt x="240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048"/>
            <p:cNvSpPr>
              <a:spLocks/>
            </p:cNvSpPr>
            <p:nvPr/>
          </p:nvSpPr>
          <p:spPr bwMode="auto">
            <a:xfrm>
              <a:off x="1920" y="1616"/>
              <a:ext cx="432" cy="112"/>
            </a:xfrm>
            <a:custGeom>
              <a:avLst/>
              <a:gdLst>
                <a:gd name="T0" fmla="*/ 0 w 432"/>
                <a:gd name="T1" fmla="*/ 112 h 112"/>
                <a:gd name="T2" fmla="*/ 240 w 432"/>
                <a:gd name="T3" fmla="*/ 16 h 112"/>
                <a:gd name="T4" fmla="*/ 384 w 432"/>
                <a:gd name="T5" fmla="*/ 16 h 112"/>
                <a:gd name="T6" fmla="*/ 432 w 432"/>
                <a:gd name="T7" fmla="*/ 16 h 1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12">
                  <a:moveTo>
                    <a:pt x="0" y="112"/>
                  </a:moveTo>
                  <a:cubicBezTo>
                    <a:pt x="88" y="72"/>
                    <a:pt x="176" y="32"/>
                    <a:pt x="240" y="16"/>
                  </a:cubicBezTo>
                  <a:cubicBezTo>
                    <a:pt x="304" y="0"/>
                    <a:pt x="352" y="16"/>
                    <a:pt x="384" y="16"/>
                  </a:cubicBezTo>
                  <a:cubicBezTo>
                    <a:pt x="416" y="16"/>
                    <a:pt x="424" y="16"/>
                    <a:pt x="43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060"/>
            <p:cNvSpPr>
              <a:spLocks/>
            </p:cNvSpPr>
            <p:nvPr/>
          </p:nvSpPr>
          <p:spPr bwMode="auto">
            <a:xfrm>
              <a:off x="2400" y="2400"/>
              <a:ext cx="192" cy="384"/>
            </a:xfrm>
            <a:custGeom>
              <a:avLst/>
              <a:gdLst>
                <a:gd name="T0" fmla="*/ 0 w 192"/>
                <a:gd name="T1" fmla="*/ 0 h 384"/>
                <a:gd name="T2" fmla="*/ 100 w 192"/>
                <a:gd name="T3" fmla="*/ 150 h 384"/>
                <a:gd name="T4" fmla="*/ 192 w 192"/>
                <a:gd name="T5" fmla="*/ 384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384">
                  <a:moveTo>
                    <a:pt x="0" y="0"/>
                  </a:moveTo>
                  <a:cubicBezTo>
                    <a:pt x="17" y="25"/>
                    <a:pt x="68" y="86"/>
                    <a:pt x="100" y="150"/>
                  </a:cubicBezTo>
                  <a:cubicBezTo>
                    <a:pt x="132" y="214"/>
                    <a:pt x="173" y="335"/>
                    <a:pt x="192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066"/>
            <p:cNvSpPr>
              <a:spLocks/>
            </p:cNvSpPr>
            <p:nvPr/>
          </p:nvSpPr>
          <p:spPr bwMode="auto">
            <a:xfrm>
              <a:off x="2928" y="2208"/>
              <a:ext cx="48" cy="576"/>
            </a:xfrm>
            <a:custGeom>
              <a:avLst/>
              <a:gdLst>
                <a:gd name="T0" fmla="*/ 1 w 96"/>
                <a:gd name="T1" fmla="*/ 0 h 768"/>
                <a:gd name="T2" fmla="*/ 1 w 96"/>
                <a:gd name="T3" fmla="*/ 3 h 768"/>
                <a:gd name="T4" fmla="*/ 0 w 96"/>
                <a:gd name="T5" fmla="*/ 6 h 7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768">
                  <a:moveTo>
                    <a:pt x="96" y="0"/>
                  </a:moveTo>
                  <a:cubicBezTo>
                    <a:pt x="80" y="80"/>
                    <a:pt x="64" y="160"/>
                    <a:pt x="48" y="288"/>
                  </a:cubicBezTo>
                  <a:cubicBezTo>
                    <a:pt x="32" y="416"/>
                    <a:pt x="16" y="592"/>
                    <a:pt x="0" y="7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73"/>
            <p:cNvSpPr>
              <a:spLocks/>
            </p:cNvSpPr>
            <p:nvPr/>
          </p:nvSpPr>
          <p:spPr bwMode="auto">
            <a:xfrm>
              <a:off x="2796" y="1993"/>
              <a:ext cx="176" cy="247"/>
            </a:xfrm>
            <a:custGeom>
              <a:avLst/>
              <a:gdLst>
                <a:gd name="T0" fmla="*/ 6 w 176"/>
                <a:gd name="T1" fmla="*/ 227 h 247"/>
                <a:gd name="T2" fmla="*/ 73 w 176"/>
                <a:gd name="T3" fmla="*/ 185 h 247"/>
                <a:gd name="T4" fmla="*/ 116 w 176"/>
                <a:gd name="T5" fmla="*/ 145 h 247"/>
                <a:gd name="T6" fmla="*/ 159 w 176"/>
                <a:gd name="T7" fmla="*/ 104 h 247"/>
                <a:gd name="T8" fmla="*/ 173 w 176"/>
                <a:gd name="T9" fmla="*/ 48 h 247"/>
                <a:gd name="T10" fmla="*/ 140 w 176"/>
                <a:gd name="T11" fmla="*/ 3 h 247"/>
                <a:gd name="T12" fmla="*/ 34 w 176"/>
                <a:gd name="T13" fmla="*/ 65 h 247"/>
                <a:gd name="T14" fmla="*/ 6 w 176"/>
                <a:gd name="T15" fmla="*/ 227 h 2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6" h="247">
                  <a:moveTo>
                    <a:pt x="6" y="227"/>
                  </a:moveTo>
                  <a:cubicBezTo>
                    <a:pt x="12" y="247"/>
                    <a:pt x="55" y="199"/>
                    <a:pt x="73" y="185"/>
                  </a:cubicBezTo>
                  <a:cubicBezTo>
                    <a:pt x="91" y="171"/>
                    <a:pt x="101" y="158"/>
                    <a:pt x="116" y="145"/>
                  </a:cubicBezTo>
                  <a:cubicBezTo>
                    <a:pt x="130" y="131"/>
                    <a:pt x="150" y="120"/>
                    <a:pt x="159" y="104"/>
                  </a:cubicBezTo>
                  <a:cubicBezTo>
                    <a:pt x="168" y="88"/>
                    <a:pt x="176" y="65"/>
                    <a:pt x="173" y="48"/>
                  </a:cubicBezTo>
                  <a:cubicBezTo>
                    <a:pt x="170" y="31"/>
                    <a:pt x="163" y="0"/>
                    <a:pt x="140" y="3"/>
                  </a:cubicBezTo>
                  <a:cubicBezTo>
                    <a:pt x="117" y="6"/>
                    <a:pt x="56" y="28"/>
                    <a:pt x="34" y="65"/>
                  </a:cubicBezTo>
                  <a:cubicBezTo>
                    <a:pt x="12" y="102"/>
                    <a:pt x="0" y="207"/>
                    <a:pt x="6" y="2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76"/>
            <p:cNvSpPr>
              <a:spLocks/>
            </p:cNvSpPr>
            <p:nvPr/>
          </p:nvSpPr>
          <p:spPr bwMode="auto">
            <a:xfrm>
              <a:off x="2903" y="2154"/>
              <a:ext cx="154" cy="218"/>
            </a:xfrm>
            <a:custGeom>
              <a:avLst/>
              <a:gdLst>
                <a:gd name="T0" fmla="*/ 98 w 154"/>
                <a:gd name="T1" fmla="*/ 191 h 218"/>
                <a:gd name="T2" fmla="*/ 141 w 154"/>
                <a:gd name="T3" fmla="*/ 151 h 218"/>
                <a:gd name="T4" fmla="*/ 150 w 154"/>
                <a:gd name="T5" fmla="*/ 105 h 218"/>
                <a:gd name="T6" fmla="*/ 145 w 154"/>
                <a:gd name="T7" fmla="*/ 55 h 218"/>
                <a:gd name="T8" fmla="*/ 94 w 154"/>
                <a:gd name="T9" fmla="*/ 10 h 218"/>
                <a:gd name="T10" fmla="*/ 5 w 154"/>
                <a:gd name="T11" fmla="*/ 116 h 218"/>
                <a:gd name="T12" fmla="*/ 61 w 154"/>
                <a:gd name="T13" fmla="*/ 206 h 218"/>
                <a:gd name="T14" fmla="*/ 98 w 154"/>
                <a:gd name="T15" fmla="*/ 191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4" h="218">
                  <a:moveTo>
                    <a:pt x="98" y="191"/>
                  </a:moveTo>
                  <a:cubicBezTo>
                    <a:pt x="111" y="182"/>
                    <a:pt x="132" y="165"/>
                    <a:pt x="141" y="151"/>
                  </a:cubicBezTo>
                  <a:cubicBezTo>
                    <a:pt x="150" y="137"/>
                    <a:pt x="149" y="121"/>
                    <a:pt x="150" y="105"/>
                  </a:cubicBezTo>
                  <a:cubicBezTo>
                    <a:pt x="151" y="89"/>
                    <a:pt x="154" y="71"/>
                    <a:pt x="145" y="55"/>
                  </a:cubicBezTo>
                  <a:cubicBezTo>
                    <a:pt x="136" y="39"/>
                    <a:pt x="117" y="0"/>
                    <a:pt x="94" y="10"/>
                  </a:cubicBezTo>
                  <a:cubicBezTo>
                    <a:pt x="71" y="20"/>
                    <a:pt x="10" y="83"/>
                    <a:pt x="5" y="116"/>
                  </a:cubicBezTo>
                  <a:cubicBezTo>
                    <a:pt x="0" y="149"/>
                    <a:pt x="45" y="194"/>
                    <a:pt x="61" y="206"/>
                  </a:cubicBezTo>
                  <a:cubicBezTo>
                    <a:pt x="77" y="218"/>
                    <a:pt x="85" y="200"/>
                    <a:pt x="98" y="19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1077"/>
            <p:cNvSpPr txBox="1">
              <a:spLocks noChangeArrowheads="1"/>
            </p:cNvSpPr>
            <p:nvPr/>
          </p:nvSpPr>
          <p:spPr bwMode="auto">
            <a:xfrm>
              <a:off x="2016" y="528"/>
              <a:ext cx="192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400" dirty="0">
                  <a:solidFill>
                    <a:srgbClr val="000000"/>
                  </a:solidFill>
                  <a:latin typeface="Arial" charset="0"/>
                </a:rPr>
                <a:t>Centre tendineux</a:t>
              </a:r>
            </a:p>
          </p:txBody>
        </p:sp>
        <p:sp>
          <p:nvSpPr>
            <p:cNvPr id="54" name="Line 1078"/>
            <p:cNvSpPr>
              <a:spLocks noChangeShapeType="1"/>
            </p:cNvSpPr>
            <p:nvPr/>
          </p:nvSpPr>
          <p:spPr bwMode="auto">
            <a:xfrm>
              <a:off x="2832" y="768"/>
              <a:ext cx="144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1079"/>
            <p:cNvSpPr txBox="1">
              <a:spLocks noChangeArrowheads="1"/>
            </p:cNvSpPr>
            <p:nvPr/>
          </p:nvSpPr>
          <p:spPr bwMode="auto">
            <a:xfrm>
              <a:off x="-196" y="1008"/>
              <a:ext cx="182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400" dirty="0">
                  <a:solidFill>
                    <a:srgbClr val="000000"/>
                  </a:solidFill>
                  <a:latin typeface="Arial" charset="0"/>
                </a:rPr>
                <a:t>Foramen de la Veine Cave</a:t>
              </a:r>
            </a:p>
          </p:txBody>
        </p:sp>
        <p:sp>
          <p:nvSpPr>
            <p:cNvPr id="56" name="Text Box 1080"/>
            <p:cNvSpPr txBox="1">
              <a:spLocks noChangeArrowheads="1"/>
            </p:cNvSpPr>
            <p:nvPr/>
          </p:nvSpPr>
          <p:spPr bwMode="auto">
            <a:xfrm>
              <a:off x="2016" y="3360"/>
              <a:ext cx="215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400" dirty="0">
                  <a:solidFill>
                    <a:srgbClr val="000000"/>
                  </a:solidFill>
                  <a:latin typeface="Arial" charset="0"/>
                </a:rPr>
                <a:t>Hiatus </a:t>
              </a:r>
              <a:r>
                <a:rPr lang="fr-FR" altLang="fr-FR" sz="1400" dirty="0" err="1">
                  <a:solidFill>
                    <a:srgbClr val="000000"/>
                  </a:solidFill>
                  <a:latin typeface="Arial" charset="0"/>
                </a:rPr>
                <a:t>oesophagien</a:t>
              </a:r>
              <a:r>
                <a:rPr lang="fr-FR" altLang="fr-FR" sz="1400" dirty="0">
                  <a:solidFill>
                    <a:srgbClr val="000000"/>
                  </a:solidFill>
                  <a:latin typeface="Arial" charset="0"/>
                </a:rPr>
                <a:t> et aortique</a:t>
              </a:r>
            </a:p>
          </p:txBody>
        </p:sp>
        <p:sp>
          <p:nvSpPr>
            <p:cNvPr id="57" name="Line 1081"/>
            <p:cNvSpPr>
              <a:spLocks noChangeShapeType="1"/>
            </p:cNvSpPr>
            <p:nvPr/>
          </p:nvSpPr>
          <p:spPr bwMode="auto">
            <a:xfrm flipV="1">
              <a:off x="2736" y="2304"/>
              <a:ext cx="144" cy="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082"/>
            <p:cNvSpPr>
              <a:spLocks noChangeShapeType="1"/>
            </p:cNvSpPr>
            <p:nvPr/>
          </p:nvSpPr>
          <p:spPr bwMode="auto">
            <a:xfrm>
              <a:off x="1488" y="1344"/>
              <a:ext cx="864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087"/>
            <p:cNvSpPr>
              <a:spLocks/>
            </p:cNvSpPr>
            <p:nvPr/>
          </p:nvSpPr>
          <p:spPr bwMode="auto">
            <a:xfrm>
              <a:off x="1632" y="1952"/>
              <a:ext cx="384" cy="112"/>
            </a:xfrm>
            <a:custGeom>
              <a:avLst/>
              <a:gdLst>
                <a:gd name="T0" fmla="*/ 0 w 384"/>
                <a:gd name="T1" fmla="*/ 112 h 112"/>
                <a:gd name="T2" fmla="*/ 192 w 384"/>
                <a:gd name="T3" fmla="*/ 16 h 112"/>
                <a:gd name="T4" fmla="*/ 384 w 384"/>
                <a:gd name="T5" fmla="*/ 16 h 1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112">
                  <a:moveTo>
                    <a:pt x="0" y="112"/>
                  </a:moveTo>
                  <a:cubicBezTo>
                    <a:pt x="64" y="72"/>
                    <a:pt x="128" y="32"/>
                    <a:pt x="192" y="16"/>
                  </a:cubicBezTo>
                  <a:cubicBezTo>
                    <a:pt x="256" y="0"/>
                    <a:pt x="352" y="16"/>
                    <a:pt x="384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88"/>
            <p:cNvSpPr>
              <a:spLocks/>
            </p:cNvSpPr>
            <p:nvPr/>
          </p:nvSpPr>
          <p:spPr bwMode="auto">
            <a:xfrm>
              <a:off x="2256" y="1384"/>
              <a:ext cx="240" cy="56"/>
            </a:xfrm>
            <a:custGeom>
              <a:avLst/>
              <a:gdLst>
                <a:gd name="T0" fmla="*/ 0 w 240"/>
                <a:gd name="T1" fmla="*/ 8 h 56"/>
                <a:gd name="T2" fmla="*/ 144 w 240"/>
                <a:gd name="T3" fmla="*/ 8 h 56"/>
                <a:gd name="T4" fmla="*/ 240 w 240"/>
                <a:gd name="T5" fmla="*/ 56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56">
                  <a:moveTo>
                    <a:pt x="0" y="8"/>
                  </a:moveTo>
                  <a:cubicBezTo>
                    <a:pt x="52" y="4"/>
                    <a:pt x="104" y="0"/>
                    <a:pt x="144" y="8"/>
                  </a:cubicBezTo>
                  <a:cubicBezTo>
                    <a:pt x="184" y="16"/>
                    <a:pt x="212" y="36"/>
                    <a:pt x="240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089"/>
            <p:cNvSpPr>
              <a:spLocks/>
            </p:cNvSpPr>
            <p:nvPr/>
          </p:nvSpPr>
          <p:spPr bwMode="auto">
            <a:xfrm>
              <a:off x="2784" y="2142"/>
              <a:ext cx="18" cy="546"/>
            </a:xfrm>
            <a:custGeom>
              <a:avLst/>
              <a:gdLst>
                <a:gd name="T0" fmla="*/ 18 w 18"/>
                <a:gd name="T1" fmla="*/ 0 h 546"/>
                <a:gd name="T2" fmla="*/ 0 w 18"/>
                <a:gd name="T3" fmla="*/ 546 h 54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546">
                  <a:moveTo>
                    <a:pt x="18" y="0"/>
                  </a:moveTo>
                  <a:cubicBezTo>
                    <a:pt x="16" y="91"/>
                    <a:pt x="3" y="455"/>
                    <a:pt x="0" y="5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rc 1091"/>
            <p:cNvSpPr>
              <a:spLocks/>
            </p:cNvSpPr>
            <p:nvPr/>
          </p:nvSpPr>
          <p:spPr bwMode="auto">
            <a:xfrm>
              <a:off x="3696" y="1349"/>
              <a:ext cx="816" cy="1547"/>
            </a:xfrm>
            <a:custGeom>
              <a:avLst/>
              <a:gdLst>
                <a:gd name="T0" fmla="*/ 0 w 21600"/>
                <a:gd name="T1" fmla="*/ 0 h 31527"/>
                <a:gd name="T2" fmla="*/ 0 w 21600"/>
                <a:gd name="T3" fmla="*/ 0 h 31527"/>
                <a:gd name="T4" fmla="*/ 0 w 21600"/>
                <a:gd name="T5" fmla="*/ 0 h 315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1527" fill="none" extrusionOk="0">
                  <a:moveTo>
                    <a:pt x="8032" y="-1"/>
                  </a:moveTo>
                  <a:cubicBezTo>
                    <a:pt x="16227" y="3282"/>
                    <a:pt x="21600" y="11222"/>
                    <a:pt x="21600" y="20051"/>
                  </a:cubicBezTo>
                  <a:cubicBezTo>
                    <a:pt x="21600" y="24110"/>
                    <a:pt x="20455" y="28087"/>
                    <a:pt x="18299" y="31527"/>
                  </a:cubicBezTo>
                </a:path>
                <a:path w="21600" h="31527" stroke="0" extrusionOk="0">
                  <a:moveTo>
                    <a:pt x="8032" y="-1"/>
                  </a:moveTo>
                  <a:cubicBezTo>
                    <a:pt x="16227" y="3282"/>
                    <a:pt x="21600" y="11222"/>
                    <a:pt x="21600" y="20051"/>
                  </a:cubicBezTo>
                  <a:cubicBezTo>
                    <a:pt x="21600" y="24110"/>
                    <a:pt x="20455" y="28087"/>
                    <a:pt x="18299" y="31527"/>
                  </a:cubicBezTo>
                  <a:lnTo>
                    <a:pt x="0" y="20051"/>
                  </a:lnTo>
                  <a:lnTo>
                    <a:pt x="8032" y="-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Text Box 1092"/>
            <p:cNvSpPr txBox="1">
              <a:spLocks noChangeArrowheads="1"/>
            </p:cNvSpPr>
            <p:nvPr/>
          </p:nvSpPr>
          <p:spPr bwMode="auto">
            <a:xfrm>
              <a:off x="4560" y="1968"/>
              <a:ext cx="100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400" dirty="0">
                  <a:solidFill>
                    <a:srgbClr val="000000"/>
                  </a:solidFill>
                  <a:latin typeface="Arial" charset="0"/>
                </a:rPr>
                <a:t>Zone d’apposition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047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Epaisseur du diaphragme en zone d’apposition</a:t>
            </a:r>
          </a:p>
        </p:txBody>
      </p:sp>
      <p:pic>
        <p:nvPicPr>
          <p:cNvPr id="7" name="Média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5640" y="2204864"/>
            <a:ext cx="5837237" cy="4114800"/>
          </a:xfrm>
        </p:spPr>
      </p:pic>
    </p:spTree>
    <p:extLst>
      <p:ext uri="{BB962C8B-B14F-4D97-AF65-F5344CB8AC3E}">
        <p14:creationId xmlns:p14="http://schemas.microsoft.com/office/powerpoint/2010/main" val="15688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Epaisseur du diaphragme en zone d’apposition</a:t>
            </a: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14380"/>
              </p:ext>
            </p:extLst>
          </p:nvPr>
        </p:nvGraphicFramePr>
        <p:xfrm>
          <a:off x="1413520" y="2641104"/>
          <a:ext cx="3429000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1990476" imgH="9580952" progId="MSPhotoEd.3">
                  <p:embed/>
                </p:oleObj>
              </mc:Choice>
              <mc:Fallback>
                <p:oleObj name="Photo Editor Photo" r:id="rId3" imgW="11990476" imgH="9580952" progId="MSPhotoEd.3">
                  <p:embed/>
                  <p:pic>
                    <p:nvPicPr>
                      <p:cNvPr id="450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520" y="2641104"/>
                        <a:ext cx="3429000" cy="274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87888" y="5949280"/>
            <a:ext cx="441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  <a:latin typeface="+mj-lt"/>
              </a:rPr>
              <a:t>Valeurs normales à l’expiration = 1,7 à 3 </a:t>
            </a:r>
            <a:r>
              <a:rPr lang="fr-FR" altLang="fr-FR" sz="1800" dirty="0" err="1">
                <a:solidFill>
                  <a:srgbClr val="000000"/>
                </a:solidFill>
                <a:latin typeface="+mj-lt"/>
              </a:rPr>
              <a:t>mms</a:t>
            </a:r>
            <a:endParaRPr lang="fr-FR" altLang="fr-FR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788" y="2425203"/>
            <a:ext cx="3733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28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2" y="83542"/>
            <a:ext cx="4608512" cy="177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564904"/>
            <a:ext cx="5904656" cy="295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4"/>
          <p:cNvSpPr>
            <a:spLocks noGrp="1"/>
          </p:cNvSpPr>
          <p:nvPr>
            <p:ph idx="1"/>
          </p:nvPr>
        </p:nvSpPr>
        <p:spPr>
          <a:xfrm>
            <a:off x="623392" y="2764125"/>
            <a:ext cx="4896544" cy="2818742"/>
          </a:xfrm>
        </p:spPr>
        <p:txBody>
          <a:bodyPr/>
          <a:lstStyle/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54 patients ventilés</a:t>
            </a:r>
          </a:p>
          <a:p>
            <a:pPr marL="0" indent="0">
              <a:buFontTx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Mesure quotidienne de l’épaisseur au niveau de la zone d’apposition droite</a:t>
            </a:r>
          </a:p>
          <a:p>
            <a:pPr marL="0" indent="0">
              <a:buFontTx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Jusqu’à la fin de la ventilation mécanique</a:t>
            </a:r>
          </a:p>
        </p:txBody>
      </p:sp>
    </p:spTree>
    <p:extLst>
      <p:ext uri="{BB962C8B-B14F-4D97-AF65-F5344CB8AC3E}">
        <p14:creationId xmlns:p14="http://schemas.microsoft.com/office/powerpoint/2010/main" val="594048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2" y="83542"/>
            <a:ext cx="4608512" cy="177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636912"/>
            <a:ext cx="4127176" cy="33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4"/>
          <p:cNvSpPr>
            <a:spLocks noGrp="1"/>
          </p:cNvSpPr>
          <p:nvPr>
            <p:ph idx="1"/>
          </p:nvPr>
        </p:nvSpPr>
        <p:spPr>
          <a:xfrm>
            <a:off x="623392" y="2764125"/>
            <a:ext cx="4896544" cy="2818742"/>
          </a:xfrm>
        </p:spPr>
        <p:txBody>
          <a:bodyPr/>
          <a:lstStyle/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54 patients ventilés</a:t>
            </a:r>
          </a:p>
          <a:p>
            <a:pPr marL="0" indent="0">
              <a:buFontTx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Mesure quotidienne de l’épaisseur au niveau de la zone d’apposition droite</a:t>
            </a:r>
          </a:p>
          <a:p>
            <a:pPr marL="0" indent="0">
              <a:buFontTx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Jusqu’à la fin de la ventilation mécanique</a:t>
            </a:r>
          </a:p>
        </p:txBody>
      </p:sp>
    </p:spTree>
    <p:extLst>
      <p:ext uri="{BB962C8B-B14F-4D97-AF65-F5344CB8AC3E}">
        <p14:creationId xmlns:p14="http://schemas.microsoft.com/office/powerpoint/2010/main" val="412610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Epaississement du diaphragme</a:t>
            </a:r>
          </a:p>
        </p:txBody>
      </p:sp>
      <p:pic>
        <p:nvPicPr>
          <p:cNvPr id="6" name="ICM1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5612" y="2204864"/>
            <a:ext cx="6200775" cy="4114800"/>
          </a:xfrm>
        </p:spPr>
      </p:pic>
    </p:spTree>
    <p:extLst>
      <p:ext uri="{BB962C8B-B14F-4D97-AF65-F5344CB8AC3E}">
        <p14:creationId xmlns:p14="http://schemas.microsoft.com/office/powerpoint/2010/main" val="5456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Epaississement du diaphragme</a:t>
            </a:r>
          </a:p>
        </p:txBody>
      </p:sp>
      <p:pic>
        <p:nvPicPr>
          <p:cNvPr id="7" name="Films et TV 2021-03-12 10-48-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1584" y="2132856"/>
            <a:ext cx="7502247" cy="42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0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Calcul de la fraction d’épaississement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914400" y="2780928"/>
            <a:ext cx="4536504" cy="3213030"/>
            <a:chOff x="767408" y="762000"/>
            <a:chExt cx="7620000" cy="5372100"/>
          </a:xfrm>
        </p:grpSpPr>
        <p:pic>
          <p:nvPicPr>
            <p:cNvPr id="6" name="Picture 2" descr="PEP 5 AI 10'"/>
            <p:cNvPicPr>
              <a:picLocks noChangeAspect="1" noChangeArrowheads="1"/>
            </p:cNvPicPr>
            <p:nvPr/>
          </p:nvPicPr>
          <p:blipFill>
            <a:blip r:embed="rId3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08" y="762000"/>
              <a:ext cx="7620000" cy="53721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838200" y="762000"/>
              <a:ext cx="1143000" cy="8382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400">
                <a:latin typeface="Arial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6477000" y="914400"/>
              <a:ext cx="762000" cy="3810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276600" y="3733800"/>
              <a:ext cx="0" cy="7620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590800" y="3733800"/>
              <a:ext cx="0" cy="5334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5029200" y="1700213"/>
              <a:ext cx="2895600" cy="1881188"/>
              <a:chOff x="3168" y="1071"/>
              <a:chExt cx="1824" cy="1185"/>
            </a:xfrm>
          </p:grpSpPr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3168" y="1071"/>
                <a:ext cx="1824" cy="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800" dirty="0">
                    <a:solidFill>
                      <a:schemeClr val="bg1"/>
                    </a:solidFill>
                    <a:latin typeface="Arial" charset="0"/>
                  </a:rPr>
                  <a:t>feuillet pleural</a:t>
                </a: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>
                <a:off x="3360" y="1488"/>
                <a:ext cx="624" cy="76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4324351" y="4495800"/>
              <a:ext cx="3236913" cy="1284288"/>
              <a:chOff x="2724" y="2880"/>
              <a:chExt cx="2039" cy="809"/>
            </a:xfrm>
          </p:grpSpPr>
          <p:sp>
            <p:nvSpPr>
              <p:cNvPr id="16" name="Text Box 8"/>
              <p:cNvSpPr txBox="1">
                <a:spLocks noChangeArrowheads="1"/>
              </p:cNvSpPr>
              <p:nvPr/>
            </p:nvSpPr>
            <p:spPr bwMode="auto">
              <a:xfrm>
                <a:off x="2724" y="3300"/>
                <a:ext cx="2039" cy="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800" dirty="0">
                    <a:solidFill>
                      <a:schemeClr val="bg1"/>
                    </a:solidFill>
                    <a:latin typeface="Arial" charset="0"/>
                  </a:rPr>
                  <a:t>feuillet viscéral</a:t>
                </a: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H="1" flipV="1">
                <a:off x="3552" y="2880"/>
                <a:ext cx="192" cy="3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Groupe 17"/>
          <p:cNvGrpSpPr/>
          <p:nvPr/>
        </p:nvGrpSpPr>
        <p:grpSpPr>
          <a:xfrm>
            <a:off x="6310958" y="2647191"/>
            <a:ext cx="5617690" cy="3727900"/>
            <a:chOff x="1143000" y="1295400"/>
            <a:chExt cx="8043560" cy="5028686"/>
          </a:xfrm>
        </p:grpSpPr>
        <p:sp>
          <p:nvSpPr>
            <p:cNvPr id="19" name="Freeform 2"/>
            <p:cNvSpPr>
              <a:spLocks/>
            </p:cNvSpPr>
            <p:nvPr/>
          </p:nvSpPr>
          <p:spPr bwMode="auto">
            <a:xfrm>
              <a:off x="1143000" y="1295400"/>
              <a:ext cx="6400800" cy="317500"/>
            </a:xfrm>
            <a:custGeom>
              <a:avLst/>
              <a:gdLst>
                <a:gd name="T0" fmla="*/ 0 w 4032"/>
                <a:gd name="T1" fmla="*/ 2147483647 h 200"/>
                <a:gd name="T2" fmla="*/ 2147483647 w 4032"/>
                <a:gd name="T3" fmla="*/ 2147483647 h 200"/>
                <a:gd name="T4" fmla="*/ 2147483647 w 4032"/>
                <a:gd name="T5" fmla="*/ 2147483647 h 200"/>
                <a:gd name="T6" fmla="*/ 2147483647 w 4032"/>
                <a:gd name="T7" fmla="*/ 2147483647 h 200"/>
                <a:gd name="T8" fmla="*/ 2147483647 w 4032"/>
                <a:gd name="T9" fmla="*/ 2147483647 h 200"/>
                <a:gd name="T10" fmla="*/ 2147483647 w 4032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32" h="200">
                  <a:moveTo>
                    <a:pt x="0" y="192"/>
                  </a:moveTo>
                  <a:cubicBezTo>
                    <a:pt x="236" y="120"/>
                    <a:pt x="472" y="48"/>
                    <a:pt x="720" y="48"/>
                  </a:cubicBezTo>
                  <a:cubicBezTo>
                    <a:pt x="968" y="48"/>
                    <a:pt x="1224" y="192"/>
                    <a:pt x="1488" y="192"/>
                  </a:cubicBezTo>
                  <a:cubicBezTo>
                    <a:pt x="1752" y="192"/>
                    <a:pt x="2032" y="48"/>
                    <a:pt x="2304" y="48"/>
                  </a:cubicBezTo>
                  <a:cubicBezTo>
                    <a:pt x="2576" y="48"/>
                    <a:pt x="2832" y="200"/>
                    <a:pt x="3120" y="192"/>
                  </a:cubicBezTo>
                  <a:cubicBezTo>
                    <a:pt x="3408" y="184"/>
                    <a:pt x="3720" y="92"/>
                    <a:pt x="4032" y="0"/>
                  </a:cubicBezTo>
                </a:path>
              </a:pathLst>
            </a:custGeom>
            <a:noFill/>
            <a:ln w="28575" cmpd="sng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0" name="Freeform 3"/>
            <p:cNvSpPr>
              <a:spLocks/>
            </p:cNvSpPr>
            <p:nvPr/>
          </p:nvSpPr>
          <p:spPr bwMode="auto">
            <a:xfrm flipV="1">
              <a:off x="1143000" y="1981200"/>
              <a:ext cx="6400800" cy="292100"/>
            </a:xfrm>
            <a:custGeom>
              <a:avLst/>
              <a:gdLst>
                <a:gd name="T0" fmla="*/ 0 w 4032"/>
                <a:gd name="T1" fmla="*/ 2147483647 h 200"/>
                <a:gd name="T2" fmla="*/ 2147483647 w 4032"/>
                <a:gd name="T3" fmla="*/ 2147483647 h 200"/>
                <a:gd name="T4" fmla="*/ 2147483647 w 4032"/>
                <a:gd name="T5" fmla="*/ 2147483647 h 200"/>
                <a:gd name="T6" fmla="*/ 2147483647 w 4032"/>
                <a:gd name="T7" fmla="*/ 2147483647 h 200"/>
                <a:gd name="T8" fmla="*/ 2147483647 w 4032"/>
                <a:gd name="T9" fmla="*/ 2147483647 h 200"/>
                <a:gd name="T10" fmla="*/ 2147483647 w 4032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32" h="200">
                  <a:moveTo>
                    <a:pt x="0" y="192"/>
                  </a:moveTo>
                  <a:cubicBezTo>
                    <a:pt x="236" y="120"/>
                    <a:pt x="472" y="48"/>
                    <a:pt x="720" y="48"/>
                  </a:cubicBezTo>
                  <a:cubicBezTo>
                    <a:pt x="968" y="48"/>
                    <a:pt x="1224" y="192"/>
                    <a:pt x="1488" y="192"/>
                  </a:cubicBezTo>
                  <a:cubicBezTo>
                    <a:pt x="1752" y="192"/>
                    <a:pt x="2032" y="48"/>
                    <a:pt x="2304" y="48"/>
                  </a:cubicBezTo>
                  <a:cubicBezTo>
                    <a:pt x="2576" y="48"/>
                    <a:pt x="2832" y="200"/>
                    <a:pt x="3120" y="192"/>
                  </a:cubicBezTo>
                  <a:cubicBezTo>
                    <a:pt x="3408" y="184"/>
                    <a:pt x="3720" y="92"/>
                    <a:pt x="4032" y="0"/>
                  </a:cubicBezTo>
                </a:path>
              </a:pathLst>
            </a:custGeom>
            <a:noFill/>
            <a:ln w="28575" cmpd="sng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4"/>
            <p:cNvSpPr>
              <a:spLocks noChangeShapeType="1"/>
            </p:cNvSpPr>
            <p:nvPr/>
          </p:nvSpPr>
          <p:spPr bwMode="auto">
            <a:xfrm>
              <a:off x="3581400" y="1600200"/>
              <a:ext cx="0" cy="381000"/>
            </a:xfrm>
            <a:prstGeom prst="line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>
              <a:off x="4800600" y="1371600"/>
              <a:ext cx="0" cy="838200"/>
            </a:xfrm>
            <a:prstGeom prst="line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2714069" y="1568706"/>
              <a:ext cx="1079049" cy="45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dirty="0">
                  <a:solidFill>
                    <a:schemeClr val="tx2">
                      <a:lumMod val="50000"/>
                    </a:schemeClr>
                  </a:solidFill>
                  <a:latin typeface="Tahoma" pitchFamily="34" charset="0"/>
                </a:rPr>
                <a:t>ETE</a:t>
              </a: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4779495" y="1592435"/>
              <a:ext cx="845391" cy="45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dirty="0">
                  <a:solidFill>
                    <a:schemeClr val="tx2">
                      <a:lumMod val="50000"/>
                    </a:schemeClr>
                  </a:solidFill>
                  <a:latin typeface="Tahoma" pitchFamily="34" charset="0"/>
                </a:rPr>
                <a:t>ETI</a:t>
              </a: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1295399" y="3032124"/>
              <a:ext cx="6248400" cy="498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dirty="0">
                  <a:solidFill>
                    <a:schemeClr val="tx2">
                      <a:lumMod val="50000"/>
                    </a:schemeClr>
                  </a:solidFill>
                  <a:latin typeface="Tahoma" pitchFamily="34" charset="0"/>
                </a:rPr>
                <a:t>ETI : Epaisseur télé-inspiratoire</a:t>
              </a: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1295399" y="3428999"/>
              <a:ext cx="6248400" cy="498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dirty="0">
                  <a:solidFill>
                    <a:schemeClr val="tx2">
                      <a:lumMod val="50000"/>
                    </a:schemeClr>
                  </a:solidFill>
                  <a:latin typeface="Tahoma" pitchFamily="34" charset="0"/>
                </a:rPr>
                <a:t>ETE : Epaisseur télé-expiratoire</a:t>
              </a: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600200" y="4708525"/>
              <a:ext cx="3810000" cy="539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fr-FR" altLang="fr-FR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endParaRPr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6019800" y="5867399"/>
              <a:ext cx="3166760" cy="45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b="1" i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JL </a:t>
              </a:r>
              <a:r>
                <a:rPr lang="fr-FR" altLang="fr-FR" sz="1600" b="1" i="1" dirty="0" err="1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Wait</a:t>
              </a:r>
              <a:r>
                <a:rPr lang="fr-FR" altLang="fr-FR" sz="1600" b="1" i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- JAP - 1989</a:t>
              </a:r>
            </a:p>
          </p:txBody>
        </p:sp>
      </p:grp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600056" y="525741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FED  =                           x 100</a:t>
            </a: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7514456" y="5501885"/>
            <a:ext cx="1676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7590656" y="5044685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(ETI – ETE)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8047856" y="557808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ETE</a:t>
            </a:r>
          </a:p>
        </p:txBody>
      </p:sp>
    </p:spTree>
    <p:extLst>
      <p:ext uri="{BB962C8B-B14F-4D97-AF65-F5344CB8AC3E}">
        <p14:creationId xmlns:p14="http://schemas.microsoft.com/office/powerpoint/2010/main" val="3212796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542" r="6250" b="57291"/>
          <a:stretch>
            <a:fillRect/>
          </a:stretch>
        </p:blipFill>
        <p:spPr bwMode="auto">
          <a:xfrm>
            <a:off x="623392" y="119109"/>
            <a:ext cx="5340424" cy="169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8"/>
          <p:cNvSpPr>
            <a:spLocks noGrp="1"/>
          </p:cNvSpPr>
          <p:nvPr>
            <p:ph idx="1"/>
          </p:nvPr>
        </p:nvSpPr>
        <p:spPr>
          <a:xfrm>
            <a:off x="629617" y="2708920"/>
            <a:ext cx="5450148" cy="3392934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12 patients</a:t>
            </a:r>
          </a:p>
          <a:p>
            <a:pPr marL="46037" indent="0" eaLnBrk="1" hangingPunct="1"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VNI après extubation</a:t>
            </a:r>
          </a:p>
          <a:p>
            <a:pPr marL="46037" indent="0" eaLnBrk="1" hangingPunct="1"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Enregistrés à différents niveaux de supports ventilatoires</a:t>
            </a:r>
          </a:p>
          <a:p>
            <a:pPr marL="46037" indent="0" eaLnBrk="1" hangingPunct="1"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Corrélation entre FE et </a:t>
            </a:r>
            <a:r>
              <a:rPr lang="fr-FR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PTPdi</a:t>
            </a: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Rho=0,68; p&lt;0,01</a:t>
            </a: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2132856"/>
            <a:ext cx="3243353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6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542" r="6250" b="57291"/>
          <a:stretch>
            <a:fillRect/>
          </a:stretch>
        </p:blipFill>
        <p:spPr bwMode="auto">
          <a:xfrm>
            <a:off x="623392" y="119109"/>
            <a:ext cx="5340424" cy="169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8"/>
          <p:cNvSpPr>
            <a:spLocks noGrp="1"/>
          </p:cNvSpPr>
          <p:nvPr>
            <p:ph idx="1"/>
          </p:nvPr>
        </p:nvSpPr>
        <p:spPr>
          <a:xfrm>
            <a:off x="629617" y="2708920"/>
            <a:ext cx="5450148" cy="3392934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12 patients</a:t>
            </a:r>
          </a:p>
          <a:p>
            <a:pPr marL="46037" indent="0" eaLnBrk="1" hangingPunct="1"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VNI après extubation</a:t>
            </a:r>
          </a:p>
          <a:p>
            <a:pPr marL="46037" indent="0" eaLnBrk="1" hangingPunct="1"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Enregistrés à différents niveaux de supports ventilatoires</a:t>
            </a:r>
          </a:p>
          <a:p>
            <a:pPr marL="46037" indent="0" eaLnBrk="1" hangingPunct="1">
              <a:buFont typeface="Wingdings" panose="05000000000000000000" pitchFamily="2" charset="2"/>
              <a:buNone/>
              <a:defRPr/>
            </a:pP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Corrélation entre FE et </a:t>
            </a:r>
            <a:r>
              <a:rPr lang="fr-FR" sz="20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PTPdi</a:t>
            </a:r>
            <a:r>
              <a:rPr 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fr-F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Rho=0,68; p&lt;0,01</a:t>
            </a:r>
            <a:endParaRPr lang="fr-FR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2132856"/>
            <a:ext cx="3243353" cy="42980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11488" y="587102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Variabilité 20%!</a:t>
            </a:r>
          </a:p>
        </p:txBody>
      </p:sp>
    </p:spTree>
    <p:extLst>
      <p:ext uri="{BB962C8B-B14F-4D97-AF65-F5344CB8AC3E}">
        <p14:creationId xmlns:p14="http://schemas.microsoft.com/office/powerpoint/2010/main" val="2833521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Quelles applications?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0615" y="3212976"/>
            <a:ext cx="9145016" cy="201622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Diagnostiquer une 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paralysie diaphragmatique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Prédire le 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succès de sevrage 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ventilatoire?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Détecter (et comprendre) les assynchronies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15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>
                <a:solidFill>
                  <a:schemeClr val="bg1"/>
                </a:solidFill>
              </a:rPr>
              <a:t>Le nerf phrénique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3429000"/>
            <a:ext cx="7693124" cy="200718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654" y="2072272"/>
            <a:ext cx="5740968" cy="1356728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4583832" y="5589240"/>
            <a:ext cx="4554164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  <a:latin typeface="+mj-lt"/>
              </a:rPr>
              <a:t>111 dissections cervicales  à partir de 56 cadavres</a:t>
            </a:r>
          </a:p>
          <a:p>
            <a:pPr marL="342900" indent="-342900">
              <a:buFontTx/>
              <a:buChar char="-"/>
            </a:pPr>
            <a:r>
              <a:rPr lang="fr-FR" sz="1600" dirty="0">
                <a:solidFill>
                  <a:srgbClr val="000000"/>
                </a:solidFill>
                <a:latin typeface="+mj-lt"/>
              </a:rPr>
              <a:t>Contribution C3: 70%</a:t>
            </a:r>
          </a:p>
          <a:p>
            <a:pPr marL="342900" indent="-342900">
              <a:buFontTx/>
              <a:buChar char="-"/>
            </a:pPr>
            <a:r>
              <a:rPr lang="fr-FR" sz="1600" dirty="0">
                <a:solidFill>
                  <a:srgbClr val="000000"/>
                </a:solidFill>
                <a:latin typeface="+mj-lt"/>
              </a:rPr>
              <a:t>Contribution C4: 97%</a:t>
            </a:r>
          </a:p>
          <a:p>
            <a:pPr marL="342900" indent="-342900">
              <a:buFontTx/>
              <a:buChar char="-"/>
            </a:pPr>
            <a:r>
              <a:rPr lang="fr-FR" sz="1600" dirty="0">
                <a:solidFill>
                  <a:srgbClr val="000000"/>
                </a:solidFill>
                <a:latin typeface="+mj-lt"/>
              </a:rPr>
              <a:t>Contribution C5: 62%</a:t>
            </a:r>
          </a:p>
        </p:txBody>
      </p:sp>
    </p:spTree>
    <p:extLst>
      <p:ext uri="{BB962C8B-B14F-4D97-AF65-F5344CB8AC3E}">
        <p14:creationId xmlns:p14="http://schemas.microsoft.com/office/powerpoint/2010/main" val="40394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Paralysie diaphragmatique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r="18958" b="14632"/>
          <a:stretch/>
        </p:blipFill>
        <p:spPr>
          <a:xfrm>
            <a:off x="6528048" y="2132856"/>
            <a:ext cx="3384376" cy="28803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1" r="53692"/>
          <a:stretch/>
        </p:blipFill>
        <p:spPr>
          <a:xfrm>
            <a:off x="2495600" y="2132856"/>
            <a:ext cx="3613000" cy="3291772"/>
          </a:xfrm>
          <a:prstGeom prst="rect">
            <a:avLst/>
          </a:prstGeom>
        </p:spPr>
      </p:pic>
      <p:pic>
        <p:nvPicPr>
          <p:cNvPr id="8" name="Picture 5" descr="course sans 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r="48738" b="65009"/>
          <a:stretch>
            <a:fillRect/>
          </a:stretch>
        </p:blipFill>
        <p:spPr bwMode="auto">
          <a:xfrm>
            <a:off x="3882008" y="5265226"/>
            <a:ext cx="350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407385" y="506517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+mj-lt"/>
              </a:rPr>
              <a:t>Excursion &lt; 10 mm</a:t>
            </a:r>
            <a:endParaRPr lang="fr-FR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852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Paralysie diaphragmatique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3284984"/>
            <a:ext cx="3300356" cy="25625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2785254"/>
            <a:ext cx="2416919" cy="31914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13424" t="6545" r="24400" b="7660"/>
          <a:stretch/>
        </p:blipFill>
        <p:spPr>
          <a:xfrm>
            <a:off x="4495030" y="2785255"/>
            <a:ext cx="2448272" cy="319149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83832" y="6093296"/>
            <a:ext cx="250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+mj-lt"/>
              </a:rPr>
              <a:t>Epaississement &lt; 20%</a:t>
            </a:r>
            <a:endParaRPr lang="fr-FR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18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Sevrage ventilatoire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6" y="1965032"/>
            <a:ext cx="3717925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5"/>
          <a:stretch>
            <a:fillRect/>
          </a:stretch>
        </p:blipFill>
        <p:spPr bwMode="auto">
          <a:xfrm>
            <a:off x="1343472" y="4620579"/>
            <a:ext cx="7486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1631504" y="3789623"/>
            <a:ext cx="4102100" cy="646112"/>
          </a:xfrm>
          <a:prstGeom prst="rect">
            <a:avLst/>
          </a:prstGeom>
          <a:noFill/>
          <a:ln w="9525">
            <a:solidFill>
              <a:srgbClr val="C0525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1800" dirty="0">
                <a:solidFill>
                  <a:srgbClr val="000000"/>
                </a:solidFill>
                <a:latin typeface="Calibri Light" pitchFamily="34" charset="0"/>
              </a:rPr>
              <a:t>112 patients -&gt; 68 % de dysfonction diaphragmatique</a:t>
            </a:r>
            <a:endParaRPr lang="en-US" altLang="en-US" sz="1800" dirty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957021"/>
            <a:ext cx="29813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926638" y="6381328"/>
            <a:ext cx="1350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Thorax 2017</a:t>
            </a:r>
            <a:endParaRPr lang="fr-FR" altLang="en-US" sz="1800" i="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24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9F8DCB-6A42-4E01-B639-C2581604B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48"/>
          <a:stretch/>
        </p:blipFill>
        <p:spPr>
          <a:xfrm>
            <a:off x="407368" y="116632"/>
            <a:ext cx="6727304" cy="1715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A411A0-BA5F-44C3-9320-E1B2CB4E3A28}"/>
              </a:ext>
            </a:extLst>
          </p:cNvPr>
          <p:cNvSpPr/>
          <p:nvPr/>
        </p:nvSpPr>
        <p:spPr>
          <a:xfrm>
            <a:off x="5370590" y="166961"/>
            <a:ext cx="1728192" cy="675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E909C9-0E6C-4504-9F08-DA426F3A8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764704"/>
            <a:ext cx="1771650" cy="58102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1271464" y="1067625"/>
            <a:ext cx="8784977" cy="5499795"/>
            <a:chOff x="107504" y="517525"/>
            <a:chExt cx="8784977" cy="5499795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3040063" y="2360613"/>
              <a:ext cx="4376737" cy="0"/>
            </a:xfrm>
            <a:prstGeom prst="straightConnector1">
              <a:avLst/>
            </a:prstGeom>
            <a:ln>
              <a:solidFill>
                <a:srgbClr val="C05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e 16"/>
            <p:cNvGrpSpPr>
              <a:grpSpLocks/>
            </p:cNvGrpSpPr>
            <p:nvPr/>
          </p:nvGrpSpPr>
          <p:grpSpPr bwMode="auto">
            <a:xfrm>
              <a:off x="107504" y="517525"/>
              <a:ext cx="8784977" cy="5499795"/>
              <a:chOff x="142958" y="517525"/>
              <a:chExt cx="11713695" cy="5500065"/>
            </a:xfrm>
          </p:grpSpPr>
          <p:sp>
            <p:nvSpPr>
              <p:cNvPr id="17" name="Chevron 16"/>
              <p:cNvSpPr/>
              <p:nvPr/>
            </p:nvSpPr>
            <p:spPr>
              <a:xfrm>
                <a:off x="142958" y="2709971"/>
                <a:ext cx="1962215" cy="809665"/>
              </a:xfrm>
              <a:prstGeom prst="chevron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Succès épreuve de sevrage</a:t>
                </a:r>
              </a:p>
            </p:txBody>
          </p:sp>
          <p:sp>
            <p:nvSpPr>
              <p:cNvPr id="18" name="Chevron 17"/>
              <p:cNvSpPr/>
              <p:nvPr/>
            </p:nvSpPr>
            <p:spPr>
              <a:xfrm>
                <a:off x="1679180" y="2711558"/>
                <a:ext cx="1977825" cy="809665"/>
              </a:xfrm>
              <a:prstGeom prst="chevron">
                <a:avLst/>
              </a:prstGeom>
              <a:solidFill>
                <a:srgbClr val="C0525C"/>
              </a:solidFill>
              <a:ln>
                <a:solidFill>
                  <a:srgbClr val="A83827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Inclusion</a:t>
                </a:r>
              </a:p>
            </p:txBody>
          </p:sp>
          <p:sp>
            <p:nvSpPr>
              <p:cNvPr id="19" name="Chevron 18"/>
              <p:cNvSpPr/>
              <p:nvPr/>
            </p:nvSpPr>
            <p:spPr>
              <a:xfrm>
                <a:off x="4776381" y="2717908"/>
                <a:ext cx="1870765" cy="793789"/>
              </a:xfrm>
              <a:prstGeom prst="chevron">
                <a:avLst/>
              </a:prstGeom>
              <a:solidFill>
                <a:srgbClr val="FAC6C2"/>
              </a:solidFill>
              <a:ln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VS Nez artificiel</a:t>
                </a:r>
              </a:p>
            </p:txBody>
          </p:sp>
          <p:sp>
            <p:nvSpPr>
              <p:cNvPr id="20" name="Chevron 19"/>
              <p:cNvSpPr/>
              <p:nvPr/>
            </p:nvSpPr>
            <p:spPr>
              <a:xfrm>
                <a:off x="6180087" y="2703690"/>
                <a:ext cx="2332645" cy="809665"/>
              </a:xfrm>
              <a:prstGeom prst="chevron">
                <a:avLst/>
              </a:prstGeom>
              <a:solidFill>
                <a:srgbClr val="FAC6C2"/>
              </a:solidFill>
              <a:ln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Enregistrement échographie</a:t>
                </a:r>
              </a:p>
            </p:txBody>
          </p:sp>
          <p:sp>
            <p:nvSpPr>
              <p:cNvPr id="21" name="Chevron 20"/>
              <p:cNvSpPr/>
              <p:nvPr/>
            </p:nvSpPr>
            <p:spPr>
              <a:xfrm>
                <a:off x="8048259" y="2704607"/>
                <a:ext cx="2184652" cy="809665"/>
              </a:xfrm>
              <a:prstGeom prst="chevron">
                <a:avLst/>
              </a:prstGeom>
              <a:solidFill>
                <a:srgbClr val="FAC6C2"/>
              </a:solidFill>
              <a:ln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Mesures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 spirométrie</a:t>
                </a:r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9768439" y="2702032"/>
                <a:ext cx="2088214" cy="809665"/>
              </a:xfrm>
              <a:prstGeom prst="chevron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solidFill>
                      <a:prstClr val="black"/>
                    </a:solidFill>
                    <a:latin typeface="Calibri Light" panose="020F0302020204030204"/>
                  </a:rPr>
                  <a:t>Extubation</a:t>
                </a:r>
                <a:endParaRPr lang="fr-FR" sz="8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5393060" y="4632527"/>
                <a:ext cx="3010001" cy="13542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prstClr val="black"/>
                    </a:solidFill>
                    <a:latin typeface="Calibri Light" panose="020F0302020204030204"/>
                  </a:rPr>
                  <a:t>Echographie 4 sites</a:t>
                </a: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Excursion droite</a:t>
                </a: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Excursion gauche</a:t>
                </a: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Epaississement droit</a:t>
                </a: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Epaississement gauche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  <p:cxnSp>
            <p:nvCxnSpPr>
              <p:cNvPr id="24" name="Connecteur droit avec flèche 23"/>
              <p:cNvCxnSpPr/>
              <p:nvPr/>
            </p:nvCxnSpPr>
            <p:spPr>
              <a:xfrm>
                <a:off x="7285425" y="3722845"/>
                <a:ext cx="0" cy="8096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5" name="ZoneTexte 24"/>
              <p:cNvSpPr txBox="1"/>
              <p:nvPr/>
            </p:nvSpPr>
            <p:spPr>
              <a:xfrm>
                <a:off x="8500431" y="4632527"/>
                <a:ext cx="2580304" cy="13850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>
                    <a:solidFill>
                      <a:prstClr val="black"/>
                    </a:solidFill>
                    <a:latin typeface="Calibri Light" panose="020F0302020204030204"/>
                  </a:rPr>
                  <a:t>Spiromètrie</a:t>
                </a:r>
                <a:endParaRPr lang="fr-FR" sz="1400" b="1" dirty="0">
                  <a:solidFill>
                    <a:prstClr val="black"/>
                  </a:solidFill>
                  <a:latin typeface="Calibri Light" panose="020F0302020204030204"/>
                </a:endParaRP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 err="1">
                    <a:solidFill>
                      <a:prstClr val="black"/>
                    </a:solidFill>
                    <a:latin typeface="Calibri Light" panose="020F0302020204030204"/>
                  </a:rPr>
                  <a:t>PImax</a:t>
                </a:r>
                <a:endParaRPr lang="fr-FR" sz="1400" dirty="0">
                  <a:solidFill>
                    <a:prstClr val="black"/>
                  </a:solidFill>
                  <a:latin typeface="Calibri Light" panose="020F0302020204030204"/>
                </a:endParaRP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 err="1">
                    <a:solidFill>
                      <a:prstClr val="black"/>
                    </a:solidFill>
                    <a:latin typeface="Calibri Light" panose="020F0302020204030204"/>
                  </a:rPr>
                  <a:t>PEmax</a:t>
                </a:r>
                <a:endParaRPr lang="fr-FR" sz="1400" dirty="0">
                  <a:solidFill>
                    <a:prstClr val="black"/>
                  </a:solidFill>
                  <a:latin typeface="Calibri Light" panose="020F0302020204030204"/>
                </a:endParaRP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CV</a:t>
                </a: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DEP toux</a:t>
                </a:r>
              </a:p>
              <a:p>
                <a:pPr marL="171450" indent="-17145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F/VT</a:t>
                </a:r>
              </a:p>
            </p:txBody>
          </p:sp>
          <p:cxnSp>
            <p:nvCxnSpPr>
              <p:cNvPr id="26" name="Connecteur droit avec flèche 25"/>
              <p:cNvCxnSpPr/>
              <p:nvPr/>
            </p:nvCxnSpPr>
            <p:spPr>
              <a:xfrm>
                <a:off x="9304793" y="3722845"/>
                <a:ext cx="0" cy="8096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7" name="Chevron 26"/>
              <p:cNvSpPr/>
              <p:nvPr/>
            </p:nvSpPr>
            <p:spPr>
              <a:xfrm>
                <a:off x="3215402" y="2711558"/>
                <a:ext cx="2016292" cy="809665"/>
              </a:xfrm>
              <a:prstGeom prst="chevron">
                <a:avLst/>
              </a:prstGeom>
              <a:solidFill>
                <a:srgbClr val="FAC6C2"/>
              </a:solidFill>
              <a:ln>
                <a:solidFill>
                  <a:srgbClr val="FFCCC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>
                    <a:solidFill>
                      <a:prstClr val="black"/>
                    </a:solidFill>
                    <a:latin typeface="Calibri Light" panose="020F0302020204030204"/>
                  </a:rPr>
                  <a:t>Evaluation kiné</a:t>
                </a: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3500698" y="4632527"/>
                <a:ext cx="1786527" cy="138436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prstClr val="black"/>
                    </a:solidFill>
                    <a:latin typeface="Calibri Light" panose="020F0302020204030204"/>
                  </a:rPr>
                  <a:t>Evaluation clinique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MRC Score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Force de toux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dirty="0">
                    <a:solidFill>
                      <a:prstClr val="black"/>
                    </a:solidFill>
                    <a:latin typeface="Calibri Light" panose="020F0302020204030204"/>
                  </a:rPr>
                  <a:t>Quantité sécrétion</a:t>
                </a:r>
                <a:r>
                  <a:rPr lang="fr-FR" sz="1200" dirty="0">
                    <a:solidFill>
                      <a:prstClr val="black"/>
                    </a:solidFill>
                    <a:latin typeface="Calibri Light" panose="020F0302020204030204"/>
                  </a:rPr>
                  <a:t>s</a:t>
                </a:r>
              </a:p>
            </p:txBody>
          </p:sp>
          <p:cxnSp>
            <p:nvCxnSpPr>
              <p:cNvPr id="29" name="Connecteur droit avec flèche 28"/>
              <p:cNvCxnSpPr/>
              <p:nvPr/>
            </p:nvCxnSpPr>
            <p:spPr>
              <a:xfrm>
                <a:off x="4446880" y="3722845"/>
                <a:ext cx="0" cy="8096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>
                <a:off x="4233089" y="2190832"/>
                <a:ext cx="472033" cy="2524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525C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solidFill>
                      <a:prstClr val="black"/>
                    </a:solidFill>
                    <a:latin typeface="Calibri Light" panose="020F0302020204030204"/>
                  </a:rPr>
                  <a:t>15’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158421" y="2208296"/>
                <a:ext cx="472033" cy="2540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525C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solidFill>
                      <a:prstClr val="black"/>
                    </a:solidFill>
                    <a:latin typeface="Calibri Light" panose="020F0302020204030204"/>
                  </a:rPr>
                  <a:t>15’</a:t>
                </a:r>
                <a:endParaRPr lang="fr-FR" sz="1050" b="1" dirty="0">
                  <a:solidFill>
                    <a:srgbClr val="70AD47">
                      <a:lumMod val="75000"/>
                    </a:srgbClr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8879329" y="2208296"/>
                <a:ext cx="472032" cy="2540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525C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solidFill>
                      <a:prstClr val="black"/>
                    </a:solidFill>
                    <a:latin typeface="Calibri Light" panose="020F0302020204030204"/>
                  </a:rPr>
                  <a:t>20’</a:t>
                </a:r>
                <a:endParaRPr lang="fr-FR" sz="1050" b="1" dirty="0">
                  <a:solidFill>
                    <a:srgbClr val="70AD47">
                      <a:lumMod val="75000"/>
                    </a:srgbClr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5695755" y="2208296"/>
                <a:ext cx="472032" cy="2540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525C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b="1" dirty="0">
                    <a:solidFill>
                      <a:prstClr val="black"/>
                    </a:solidFill>
                    <a:latin typeface="Calibri Light" panose="020F0302020204030204"/>
                  </a:rPr>
                  <a:t>10</a:t>
                </a:r>
                <a:r>
                  <a:rPr lang="fr-FR" sz="1050" b="1" dirty="0">
                    <a:solidFill>
                      <a:srgbClr val="70AD47"/>
                    </a:solidFill>
                    <a:latin typeface="Calibri Light" panose="020F0302020204030204"/>
                  </a:rPr>
                  <a:t>’</a:t>
                </a:r>
              </a:p>
            </p:txBody>
          </p:sp>
          <p:pic>
            <p:nvPicPr>
              <p:cNvPr id="34" name="Image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8439" y="3637418"/>
                <a:ext cx="910057" cy="910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Imag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6" r="14874"/>
              <a:stretch>
                <a:fillRect/>
              </a:stretch>
            </p:blipFill>
            <p:spPr bwMode="auto">
              <a:xfrm>
                <a:off x="7629853" y="3552425"/>
                <a:ext cx="817927" cy="1019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Titre 4"/>
              <p:cNvSpPr txBox="1">
                <a:spLocks/>
              </p:cNvSpPr>
              <p:nvPr/>
            </p:nvSpPr>
            <p:spPr bwMode="auto">
              <a:xfrm>
                <a:off x="990600" y="517525"/>
                <a:ext cx="10515600" cy="132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endParaRPr lang="en-US" altLang="en-US" sz="3600">
                  <a:solidFill>
                    <a:srgbClr val="000000"/>
                  </a:solidFill>
                  <a:latin typeface="Calibri Light" pitchFamily="34" charset="0"/>
                </a:endParaRP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336566" y="4709268"/>
              <a:ext cx="2075194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Succès de l’extubation à J7?</a:t>
              </a: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911910" y="3517901"/>
              <a:ext cx="0" cy="1189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36566" y="1503291"/>
              <a:ext cx="2777116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Patient </a:t>
              </a:r>
            </a:p>
            <a:p>
              <a:r>
                <a:rPr lang="fr-FR" sz="1800" dirty="0">
                  <a:solidFill>
                    <a:srgbClr val="FF0000"/>
                  </a:solidFill>
                </a:rPr>
                <a:t>« à risque d’échec »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911910" y="2149622"/>
              <a:ext cx="0" cy="5443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0006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37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/>
          <a:stretch>
            <a:fillRect/>
          </a:stretch>
        </p:blipFill>
        <p:spPr bwMode="auto">
          <a:xfrm>
            <a:off x="1281190" y="2780928"/>
            <a:ext cx="81788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Succès de l’extubation à J7</a:t>
            </a:r>
          </a:p>
        </p:txBody>
      </p:sp>
      <p:sp>
        <p:nvSpPr>
          <p:cNvPr id="38" name="Espace réservé du contenu 5"/>
          <p:cNvSpPr>
            <a:spLocks noGrp="1"/>
          </p:cNvSpPr>
          <p:nvPr>
            <p:ph idx="1"/>
          </p:nvPr>
        </p:nvSpPr>
        <p:spPr>
          <a:xfrm>
            <a:off x="2063552" y="2086868"/>
            <a:ext cx="2880320" cy="720080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D243D"/>
                </a:solidFill>
                <a:latin typeface="+mj-lt"/>
              </a:rPr>
              <a:t>Excursion droite (mm)</a:t>
            </a:r>
          </a:p>
        </p:txBody>
      </p:sp>
      <p:sp>
        <p:nvSpPr>
          <p:cNvPr id="39" name="Espace réservé du contenu 6"/>
          <p:cNvSpPr txBox="1">
            <a:spLocks/>
          </p:cNvSpPr>
          <p:nvPr/>
        </p:nvSpPr>
        <p:spPr>
          <a:xfrm>
            <a:off x="5573790" y="2044328"/>
            <a:ext cx="3594100" cy="43513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200" kern="0" dirty="0">
                <a:solidFill>
                  <a:srgbClr val="0D243D"/>
                </a:solidFill>
                <a:latin typeface="+mj-lt"/>
              </a:rPr>
              <a:t>Excursion gauche (mm)</a:t>
            </a:r>
          </a:p>
        </p:txBody>
      </p:sp>
      <p:pic>
        <p:nvPicPr>
          <p:cNvPr id="40" name="Picture 5" descr="course sans 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r="48738" b="65009"/>
          <a:stretch>
            <a:fillRect/>
          </a:stretch>
        </p:blipFill>
        <p:spPr bwMode="auto">
          <a:xfrm>
            <a:off x="9425682" y="3085852"/>
            <a:ext cx="15668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990" y="4089028"/>
            <a:ext cx="16970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2855640" y="6164833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191 patients « sevrage difficiles » </a:t>
            </a:r>
          </a:p>
        </p:txBody>
      </p:sp>
    </p:spTree>
    <p:extLst>
      <p:ext uri="{BB962C8B-B14F-4D97-AF65-F5344CB8AC3E}">
        <p14:creationId xmlns:p14="http://schemas.microsoft.com/office/powerpoint/2010/main" val="518775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Succès de l’extubation à J7</a:t>
            </a:r>
          </a:p>
        </p:txBody>
      </p:sp>
      <p:sp>
        <p:nvSpPr>
          <p:cNvPr id="38" name="Espace réservé du contenu 5"/>
          <p:cNvSpPr>
            <a:spLocks noGrp="1"/>
          </p:cNvSpPr>
          <p:nvPr>
            <p:ph idx="1"/>
          </p:nvPr>
        </p:nvSpPr>
        <p:spPr>
          <a:xfrm>
            <a:off x="1718631" y="2044328"/>
            <a:ext cx="3334797" cy="720080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D243D"/>
                </a:solidFill>
                <a:latin typeface="+mj-lt"/>
              </a:rPr>
              <a:t>Epaississement droit (mm)</a:t>
            </a:r>
          </a:p>
        </p:txBody>
      </p:sp>
      <p:sp>
        <p:nvSpPr>
          <p:cNvPr id="39" name="Espace réservé du contenu 6"/>
          <p:cNvSpPr txBox="1">
            <a:spLocks/>
          </p:cNvSpPr>
          <p:nvPr/>
        </p:nvSpPr>
        <p:spPr>
          <a:xfrm>
            <a:off x="5573790" y="2044328"/>
            <a:ext cx="3594100" cy="43513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200" kern="0" dirty="0">
                <a:solidFill>
                  <a:srgbClr val="0D243D"/>
                </a:solidFill>
                <a:latin typeface="+mj-lt"/>
              </a:rPr>
              <a:t>Epaississement gauche (mm)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806061" y="6299529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191 patients « sevrage difficiles » </a:t>
            </a: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9"/>
          <a:stretch>
            <a:fillRect/>
          </a:stretch>
        </p:blipFill>
        <p:spPr bwMode="auto">
          <a:xfrm>
            <a:off x="1199456" y="2854909"/>
            <a:ext cx="814387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6"/>
          <p:cNvGrpSpPr>
            <a:grpSpLocks/>
          </p:cNvGrpSpPr>
          <p:nvPr/>
        </p:nvGrpSpPr>
        <p:grpSpPr bwMode="auto">
          <a:xfrm>
            <a:off x="9228908" y="2700835"/>
            <a:ext cx="1919288" cy="1812925"/>
            <a:chOff x="1696913" y="1451723"/>
            <a:chExt cx="6223594" cy="482915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5" t="22917" r="26563" b="30208"/>
            <a:stretch>
              <a:fillRect/>
            </a:stretch>
          </p:blipFill>
          <p:spPr bwMode="auto">
            <a:xfrm>
              <a:off x="1696913" y="1451723"/>
              <a:ext cx="6223594" cy="4829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779277" y="4437174"/>
              <a:ext cx="1863474" cy="469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50002" y="5752296"/>
              <a:ext cx="2651077" cy="469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pic>
        <p:nvPicPr>
          <p:cNvPr id="16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513760"/>
            <a:ext cx="17081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753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Succès de l’extubation à J7</a:t>
            </a:r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41" y="2828650"/>
            <a:ext cx="8128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contenu 5"/>
          <p:cNvSpPr>
            <a:spLocks noGrp="1"/>
          </p:cNvSpPr>
          <p:nvPr>
            <p:ph sz="half" idx="1"/>
          </p:nvPr>
        </p:nvSpPr>
        <p:spPr>
          <a:xfrm>
            <a:off x="1775520" y="2477812"/>
            <a:ext cx="5078784" cy="43513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chemeClr val="tx2"/>
                </a:solidFill>
                <a:latin typeface="+mj-lt"/>
              </a:rPr>
              <a:t>Présence d’une neuromyopathie</a:t>
            </a:r>
          </a:p>
        </p:txBody>
      </p:sp>
      <p:sp>
        <p:nvSpPr>
          <p:cNvPr id="19" name="Espace réservé du contenu 6"/>
          <p:cNvSpPr txBox="1">
            <a:spLocks/>
          </p:cNvSpPr>
          <p:nvPr/>
        </p:nvSpPr>
        <p:spPr>
          <a:xfrm>
            <a:off x="6924818" y="2547044"/>
            <a:ext cx="3594100" cy="43513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kern="0" dirty="0">
                <a:solidFill>
                  <a:schemeClr val="tx2"/>
                </a:solidFill>
                <a:latin typeface="+mj-lt"/>
              </a:rPr>
              <a:t>Force de </a:t>
            </a:r>
            <a:r>
              <a:rPr lang="en-GB" sz="2400" kern="0" dirty="0" err="1">
                <a:solidFill>
                  <a:schemeClr val="tx2"/>
                </a:solidFill>
                <a:latin typeface="+mj-lt"/>
              </a:rPr>
              <a:t>toux</a:t>
            </a:r>
            <a:endParaRPr lang="en-GB" sz="2400" kern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1074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Détecter les asynchronies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226901"/>
              </p:ext>
            </p:extLst>
          </p:nvPr>
        </p:nvGraphicFramePr>
        <p:xfrm>
          <a:off x="2711624" y="2276872"/>
          <a:ext cx="5737597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7621064" imgH="5372850" progId="Paint.Picture">
                  <p:embed/>
                </p:oleObj>
              </mc:Choice>
              <mc:Fallback>
                <p:oleObj name="Image bitmap" r:id="rId3" imgW="7621064" imgH="5372850" progId="Paint.Picture">
                  <p:embed/>
                  <p:pic>
                    <p:nvPicPr>
                      <p:cNvPr id="1024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847"/>
                      <a:stretch>
                        <a:fillRect/>
                      </a:stretch>
                    </p:blipFill>
                    <p:spPr bwMode="auto">
                      <a:xfrm>
                        <a:off x="2711624" y="2276872"/>
                        <a:ext cx="5737597" cy="3888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52330" y="6237312"/>
            <a:ext cx="1656184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+mn-lt"/>
              </a:rPr>
              <a:t>VSAI - PEP 5</a:t>
            </a:r>
          </a:p>
        </p:txBody>
      </p:sp>
    </p:spTree>
    <p:extLst>
      <p:ext uri="{BB962C8B-B14F-4D97-AF65-F5344CB8AC3E}">
        <p14:creationId xmlns:p14="http://schemas.microsoft.com/office/powerpoint/2010/main" val="1654027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Détecter les asynchronies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47728" y="6304707"/>
            <a:ext cx="1656184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+mn-lt"/>
              </a:rPr>
              <a:t>VSAI - PEP 5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518308"/>
              </p:ext>
            </p:extLst>
          </p:nvPr>
        </p:nvGraphicFramePr>
        <p:xfrm>
          <a:off x="2720540" y="2276872"/>
          <a:ext cx="3167273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7621064" imgH="5372850" progId="Paint.Picture">
                  <p:embed/>
                </p:oleObj>
              </mc:Choice>
              <mc:Fallback>
                <p:oleObj name="Image bitmap" r:id="rId3" imgW="7621064" imgH="5372850" progId="Paint.Picture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09" t="3847" r="49397"/>
                      <a:stretch>
                        <a:fillRect/>
                      </a:stretch>
                    </p:blipFill>
                    <p:spPr bwMode="auto">
                      <a:xfrm>
                        <a:off x="2720540" y="2276872"/>
                        <a:ext cx="3167273" cy="3888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370195"/>
              </p:ext>
            </p:extLst>
          </p:nvPr>
        </p:nvGraphicFramePr>
        <p:xfrm>
          <a:off x="6094773" y="2282553"/>
          <a:ext cx="3736883" cy="388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5" imgW="7621064" imgH="5372850" progId="Paint.Picture">
                  <p:embed/>
                </p:oleObj>
              </mc:Choice>
              <mc:Fallback>
                <p:oleObj name="Image bitmap" r:id="rId5" imgW="7621064" imgH="5372850" progId="Paint.Picture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898" r="12820"/>
                      <a:stretch>
                        <a:fillRect/>
                      </a:stretch>
                    </p:blipFill>
                    <p:spPr bwMode="auto">
                      <a:xfrm>
                        <a:off x="6094773" y="2282553"/>
                        <a:ext cx="3736883" cy="3882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320136" y="6304707"/>
            <a:ext cx="2087066" cy="33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VSAI - PEP 8</a:t>
            </a:r>
          </a:p>
        </p:txBody>
      </p:sp>
    </p:spTree>
    <p:extLst>
      <p:ext uri="{BB962C8B-B14F-4D97-AF65-F5344CB8AC3E}">
        <p14:creationId xmlns:p14="http://schemas.microsoft.com/office/powerpoint/2010/main" val="4000636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04664"/>
            <a:ext cx="2088232" cy="2138666"/>
          </a:xfrm>
          <a:prstGeom prst="rect">
            <a:avLst/>
          </a:prstGeom>
        </p:spPr>
      </p:pic>
      <p:pic>
        <p:nvPicPr>
          <p:cNvPr id="8" name="Image 13" descr="P:\Etudes\Etudes en cours\ADULT\photos\VN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1" b="28001"/>
          <a:stretch>
            <a:fillRect/>
          </a:stretch>
        </p:blipFill>
        <p:spPr bwMode="auto">
          <a:xfrm>
            <a:off x="3239105" y="2205081"/>
            <a:ext cx="45720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28303" y="3426503"/>
            <a:ext cx="159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  <a:latin typeface="Calibri Light" panose="020F0302020204030204"/>
              </a:rPr>
              <a:t>Fuites</a:t>
            </a:r>
          </a:p>
        </p:txBody>
      </p:sp>
      <p:sp>
        <p:nvSpPr>
          <p:cNvPr id="10" name="Flèche gauche 9"/>
          <p:cNvSpPr/>
          <p:nvPr/>
        </p:nvSpPr>
        <p:spPr>
          <a:xfrm>
            <a:off x="2852739" y="3495755"/>
            <a:ext cx="386366" cy="1385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2405129" y="3938521"/>
            <a:ext cx="0" cy="1574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405133" y="5512963"/>
            <a:ext cx="6282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13924" y="4862332"/>
            <a:ext cx="6282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151679" y="4732579"/>
            <a:ext cx="3557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Calibri Light" panose="020F0302020204030204"/>
              </a:rPr>
              <a:t>Pendant </a:t>
            </a:r>
            <a:r>
              <a:rPr lang="fr-FR" sz="1400" dirty="0">
                <a:solidFill>
                  <a:prstClr val="black"/>
                </a:solidFill>
                <a:latin typeface="Calibri Light" panose="020F0302020204030204"/>
              </a:rPr>
              <a:t>l’expiration: </a:t>
            </a:r>
            <a:r>
              <a:rPr lang="fr-FR" sz="1400" b="1" dirty="0">
                <a:solidFill>
                  <a:prstClr val="black"/>
                </a:solidFill>
                <a:latin typeface="Calibri Light" panose="020F0302020204030204"/>
              </a:rPr>
              <a:t>Auto-déclenchement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151679" y="5333171"/>
            <a:ext cx="4112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  <a:latin typeface="Calibri Light" panose="020F0302020204030204"/>
              </a:rPr>
              <a:t>Pendant l’effort inspiratoire: </a:t>
            </a:r>
            <a:r>
              <a:rPr lang="fr-FR" sz="1400" b="1" dirty="0">
                <a:solidFill>
                  <a:prstClr val="black"/>
                </a:solidFill>
                <a:latin typeface="Calibri Light" panose="020F0302020204030204"/>
              </a:rPr>
              <a:t>Insufflation prolongée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Détecter les asynchronies</a:t>
            </a:r>
            <a:endParaRPr lang="fr-FR" dirty="0"/>
          </a:p>
        </p:txBody>
      </p:sp>
      <p:pic>
        <p:nvPicPr>
          <p:cNvPr id="16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14" y="3426503"/>
            <a:ext cx="1900031" cy="2535526"/>
          </a:xfrm>
        </p:spPr>
      </p:pic>
      <p:pic>
        <p:nvPicPr>
          <p:cNvPr id="17" name="Picture 6" descr="course sans T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1" t="12350" b="1201"/>
          <a:stretch>
            <a:fillRect/>
          </a:stretch>
        </p:blipFill>
        <p:spPr bwMode="auto">
          <a:xfrm>
            <a:off x="9566343" y="3749954"/>
            <a:ext cx="1884800" cy="181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898531" y="2870282"/>
            <a:ext cx="3105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</a:rPr>
              <a:t>15 volontaires sains (H/F)</a:t>
            </a:r>
          </a:p>
        </p:txBody>
      </p:sp>
    </p:spTree>
    <p:extLst>
      <p:ext uri="{BB962C8B-B14F-4D97-AF65-F5344CB8AC3E}">
        <p14:creationId xmlns:p14="http://schemas.microsoft.com/office/powerpoint/2010/main" val="86147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>
                <a:solidFill>
                  <a:schemeClr val="bg1"/>
                </a:solidFill>
              </a:rPr>
              <a:t>Action mécanique</a:t>
            </a:r>
            <a:endParaRPr lang="en-GB" altLang="en-US" sz="4000" dirty="0">
              <a:solidFill>
                <a:schemeClr val="bg1"/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2207568" y="2354188"/>
            <a:ext cx="7127875" cy="4119563"/>
            <a:chOff x="908050" y="1905000"/>
            <a:chExt cx="7127875" cy="4119563"/>
          </a:xfrm>
        </p:grpSpPr>
        <p:grpSp>
          <p:nvGrpSpPr>
            <p:cNvPr id="35" name="Group 5"/>
            <p:cNvGrpSpPr>
              <a:grpSpLocks/>
            </p:cNvGrpSpPr>
            <p:nvPr/>
          </p:nvGrpSpPr>
          <p:grpSpPr bwMode="auto">
            <a:xfrm>
              <a:off x="1143000" y="2667000"/>
              <a:ext cx="2438400" cy="2698750"/>
              <a:chOff x="720" y="1776"/>
              <a:chExt cx="1632" cy="1700"/>
            </a:xfrm>
          </p:grpSpPr>
          <p:sp>
            <p:nvSpPr>
              <p:cNvPr id="93" name="Arc 6"/>
              <p:cNvSpPr>
                <a:spLocks/>
              </p:cNvSpPr>
              <p:nvPr/>
            </p:nvSpPr>
            <p:spPr bwMode="auto">
              <a:xfrm flipH="1">
                <a:off x="720" y="1776"/>
                <a:ext cx="576" cy="1700"/>
              </a:xfrm>
              <a:custGeom>
                <a:avLst/>
                <a:gdLst>
                  <a:gd name="T0" fmla="*/ 0 w 21600"/>
                  <a:gd name="T1" fmla="*/ 0 h 33274"/>
                  <a:gd name="T2" fmla="*/ 0 w 21600"/>
                  <a:gd name="T3" fmla="*/ 0 h 33274"/>
                  <a:gd name="T4" fmla="*/ 0 w 21600"/>
                  <a:gd name="T5" fmla="*/ 0 h 33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3327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739"/>
                      <a:pt x="20410" y="29791"/>
                      <a:pt x="18173" y="33273"/>
                    </a:cubicBezTo>
                  </a:path>
                  <a:path w="21600" h="3327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739"/>
                      <a:pt x="20410" y="29791"/>
                      <a:pt x="18173" y="3327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Line 7"/>
              <p:cNvSpPr>
                <a:spLocks noChangeShapeType="1"/>
              </p:cNvSpPr>
              <p:nvPr/>
            </p:nvSpPr>
            <p:spPr bwMode="auto">
              <a:xfrm>
                <a:off x="1296" y="1776"/>
                <a:ext cx="43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Arc 8"/>
              <p:cNvSpPr>
                <a:spLocks/>
              </p:cNvSpPr>
              <p:nvPr/>
            </p:nvSpPr>
            <p:spPr bwMode="auto">
              <a:xfrm>
                <a:off x="1728" y="1776"/>
                <a:ext cx="624" cy="1700"/>
              </a:xfrm>
              <a:custGeom>
                <a:avLst/>
                <a:gdLst>
                  <a:gd name="T0" fmla="*/ 0 w 21600"/>
                  <a:gd name="T1" fmla="*/ 0 h 33274"/>
                  <a:gd name="T2" fmla="*/ 0 w 21600"/>
                  <a:gd name="T3" fmla="*/ 0 h 33274"/>
                  <a:gd name="T4" fmla="*/ 0 w 21600"/>
                  <a:gd name="T5" fmla="*/ 0 h 33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3327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739"/>
                      <a:pt x="20410" y="29791"/>
                      <a:pt x="18173" y="33273"/>
                    </a:cubicBezTo>
                  </a:path>
                  <a:path w="21600" h="3327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739"/>
                      <a:pt x="20410" y="29791"/>
                      <a:pt x="18173" y="3327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 flipV="1">
              <a:off x="1198563" y="3962400"/>
              <a:ext cx="29845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20"/>
            <p:cNvSpPr txBox="1">
              <a:spLocks noChangeArrowheads="1"/>
            </p:cNvSpPr>
            <p:nvPr/>
          </p:nvSpPr>
          <p:spPr bwMode="auto">
            <a:xfrm rot="-6090229">
              <a:off x="296069" y="4722019"/>
              <a:ext cx="1501775" cy="27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 dirty="0">
                  <a:solidFill>
                    <a:srgbClr val="000000"/>
                  </a:solidFill>
                  <a:latin typeface="Arial" charset="0"/>
                </a:rPr>
                <a:t>Zone d’apposition</a:t>
              </a:r>
            </a:p>
          </p:txBody>
        </p:sp>
        <p:grpSp>
          <p:nvGrpSpPr>
            <p:cNvPr id="66" name="Groupe 65"/>
            <p:cNvGrpSpPr/>
            <p:nvPr/>
          </p:nvGrpSpPr>
          <p:grpSpPr>
            <a:xfrm>
              <a:off x="1270000" y="1905000"/>
              <a:ext cx="6765925" cy="4119563"/>
              <a:chOff x="1270000" y="1905000"/>
              <a:chExt cx="6765925" cy="4119563"/>
            </a:xfrm>
          </p:grpSpPr>
          <p:sp>
            <p:nvSpPr>
              <p:cNvPr id="67" name="Oval 4"/>
              <p:cNvSpPr>
                <a:spLocks noChangeArrowheads="1"/>
              </p:cNvSpPr>
              <p:nvPr/>
            </p:nvSpPr>
            <p:spPr bwMode="auto">
              <a:xfrm>
                <a:off x="6370638" y="3657600"/>
                <a:ext cx="373062" cy="304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400">
                  <a:latin typeface="Arial" charset="0"/>
                </a:endParaRPr>
              </a:p>
            </p:txBody>
          </p:sp>
          <p:sp>
            <p:nvSpPr>
              <p:cNvPr id="68" name="Text Box 9"/>
              <p:cNvSpPr txBox="1">
                <a:spLocks noChangeArrowheads="1"/>
              </p:cNvSpPr>
              <p:nvPr/>
            </p:nvSpPr>
            <p:spPr bwMode="auto">
              <a:xfrm>
                <a:off x="1676400" y="2362200"/>
                <a:ext cx="14859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200" b="1" dirty="0">
                    <a:solidFill>
                      <a:srgbClr val="000000"/>
                    </a:solidFill>
                    <a:latin typeface="Arial" charset="0"/>
                  </a:rPr>
                  <a:t>Cage thoracique</a:t>
                </a:r>
              </a:p>
            </p:txBody>
          </p:sp>
          <p:sp>
            <p:nvSpPr>
              <p:cNvPr id="69" name="Arc 10"/>
              <p:cNvSpPr>
                <a:spLocks/>
              </p:cNvSpPr>
              <p:nvPr/>
            </p:nvSpPr>
            <p:spPr bwMode="auto">
              <a:xfrm flipH="1">
                <a:off x="1270000" y="4495800"/>
                <a:ext cx="371475" cy="833438"/>
              </a:xfrm>
              <a:custGeom>
                <a:avLst/>
                <a:gdLst>
                  <a:gd name="T0" fmla="*/ 0 w 21600"/>
                  <a:gd name="T1" fmla="*/ 0 h 33755"/>
                  <a:gd name="T2" fmla="*/ 2147483647 w 21600"/>
                  <a:gd name="T3" fmla="*/ 2147483647 h 33755"/>
                  <a:gd name="T4" fmla="*/ 0 w 21600"/>
                  <a:gd name="T5" fmla="*/ 2147483647 h 337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3375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935"/>
                      <a:pt x="20295" y="30170"/>
                      <a:pt x="17855" y="33754"/>
                    </a:cubicBezTo>
                  </a:path>
                  <a:path w="21600" h="3375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935"/>
                      <a:pt x="20295" y="30170"/>
                      <a:pt x="17855" y="33754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>
                <a:off x="1624013" y="4495800"/>
                <a:ext cx="14859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Arc 12"/>
              <p:cNvSpPr>
                <a:spLocks/>
              </p:cNvSpPr>
              <p:nvPr/>
            </p:nvSpPr>
            <p:spPr bwMode="auto">
              <a:xfrm>
                <a:off x="3041650" y="4495800"/>
                <a:ext cx="371475" cy="833438"/>
              </a:xfrm>
              <a:custGeom>
                <a:avLst/>
                <a:gdLst>
                  <a:gd name="T0" fmla="*/ 0 w 21600"/>
                  <a:gd name="T1" fmla="*/ 0 h 33755"/>
                  <a:gd name="T2" fmla="*/ 2147483647 w 21600"/>
                  <a:gd name="T3" fmla="*/ 2147483647 h 33755"/>
                  <a:gd name="T4" fmla="*/ 0 w 21600"/>
                  <a:gd name="T5" fmla="*/ 2147483647 h 337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3375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935"/>
                      <a:pt x="20295" y="30170"/>
                      <a:pt x="17855" y="33754"/>
                    </a:cubicBezTo>
                  </a:path>
                  <a:path w="21600" h="3375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935"/>
                      <a:pt x="20295" y="30170"/>
                      <a:pt x="17855" y="33754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Text Box 13"/>
              <p:cNvSpPr txBox="1">
                <a:spLocks noChangeArrowheads="1"/>
              </p:cNvSpPr>
              <p:nvPr/>
            </p:nvSpPr>
            <p:spPr bwMode="auto">
              <a:xfrm>
                <a:off x="1908175" y="4267200"/>
                <a:ext cx="118745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200" b="1" dirty="0">
                    <a:solidFill>
                      <a:srgbClr val="000000"/>
                    </a:solidFill>
                    <a:latin typeface="Arial" charset="0"/>
                  </a:rPr>
                  <a:t>Diaphragme</a:t>
                </a:r>
              </a:p>
            </p:txBody>
          </p:sp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2332038" y="4572000"/>
                <a:ext cx="1587" cy="381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 Box 15"/>
              <p:cNvSpPr txBox="1">
                <a:spLocks noChangeArrowheads="1"/>
              </p:cNvSpPr>
              <p:nvPr/>
            </p:nvSpPr>
            <p:spPr bwMode="auto">
              <a:xfrm>
                <a:off x="2190750" y="4953000"/>
                <a:ext cx="371475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2400" dirty="0">
                    <a:solidFill>
                      <a:srgbClr val="000000"/>
                    </a:solidFill>
                    <a:latin typeface="Arial" charset="0"/>
                  </a:rPr>
                  <a:t>+</a:t>
                </a:r>
              </a:p>
            </p:txBody>
          </p:sp>
          <p:sp>
            <p:nvSpPr>
              <p:cNvPr id="75" name="Line 16"/>
              <p:cNvSpPr>
                <a:spLocks noChangeShapeType="1"/>
              </p:cNvSpPr>
              <p:nvPr/>
            </p:nvSpPr>
            <p:spPr bwMode="auto">
              <a:xfrm>
                <a:off x="2687638" y="5181600"/>
                <a:ext cx="593725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7"/>
              <p:cNvSpPr>
                <a:spLocks noChangeShapeType="1"/>
              </p:cNvSpPr>
              <p:nvPr/>
            </p:nvSpPr>
            <p:spPr bwMode="auto">
              <a:xfrm flipH="1">
                <a:off x="1411288" y="5181600"/>
                <a:ext cx="5207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19"/>
              <p:cNvSpPr>
                <a:spLocks noChangeShapeType="1"/>
              </p:cNvSpPr>
              <p:nvPr/>
            </p:nvSpPr>
            <p:spPr bwMode="auto">
              <a:xfrm flipH="1" flipV="1">
                <a:off x="3254375" y="3962400"/>
                <a:ext cx="22225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21"/>
              <p:cNvSpPr txBox="1">
                <a:spLocks noChangeArrowheads="1"/>
              </p:cNvSpPr>
              <p:nvPr/>
            </p:nvSpPr>
            <p:spPr bwMode="auto">
              <a:xfrm>
                <a:off x="3733800" y="4191000"/>
                <a:ext cx="1187450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200" dirty="0">
                    <a:solidFill>
                      <a:srgbClr val="000000"/>
                    </a:solidFill>
                    <a:latin typeface="Arial" charset="0"/>
                  </a:rPr>
                  <a:t>Action </a:t>
                </a:r>
                <a:r>
                  <a:rPr lang="fr-FR" altLang="fr-FR" sz="1200" dirty="0" err="1">
                    <a:solidFill>
                      <a:srgbClr val="000000"/>
                    </a:solidFill>
                    <a:latin typeface="Arial" charset="0"/>
                  </a:rPr>
                  <a:t>insertionnnelle</a:t>
                </a:r>
                <a:r>
                  <a:rPr lang="fr-FR" altLang="fr-FR" sz="12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</a:p>
            </p:txBody>
          </p:sp>
          <p:sp>
            <p:nvSpPr>
              <p:cNvPr id="79" name="Text Box 22"/>
              <p:cNvSpPr txBox="1">
                <a:spLocks noChangeArrowheads="1"/>
              </p:cNvSpPr>
              <p:nvPr/>
            </p:nvSpPr>
            <p:spPr bwMode="auto">
              <a:xfrm>
                <a:off x="2438400" y="5562600"/>
                <a:ext cx="1493838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200" dirty="0">
                    <a:solidFill>
                      <a:srgbClr val="000000"/>
                    </a:solidFill>
                    <a:latin typeface="Arial" charset="0"/>
                  </a:rPr>
                  <a:t>Action appositionnelle</a:t>
                </a:r>
              </a:p>
            </p:txBody>
          </p:sp>
          <p:sp>
            <p:nvSpPr>
              <p:cNvPr id="80" name="Arc 23"/>
              <p:cNvSpPr>
                <a:spLocks/>
              </p:cNvSpPr>
              <p:nvPr/>
            </p:nvSpPr>
            <p:spPr bwMode="auto">
              <a:xfrm flipH="1">
                <a:off x="5095875" y="2616200"/>
                <a:ext cx="1485900" cy="2641600"/>
              </a:xfrm>
              <a:custGeom>
                <a:avLst/>
                <a:gdLst>
                  <a:gd name="T0" fmla="*/ 2147483647 w 21600"/>
                  <a:gd name="T1" fmla="*/ 0 h 21396"/>
                  <a:gd name="T2" fmla="*/ 2147483647 w 21600"/>
                  <a:gd name="T3" fmla="*/ 2147483647 h 21396"/>
                  <a:gd name="T4" fmla="*/ 0 w 21600"/>
                  <a:gd name="T5" fmla="*/ 2147483647 h 213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396" fill="none" extrusionOk="0">
                    <a:moveTo>
                      <a:pt x="2961" y="-1"/>
                    </a:moveTo>
                    <a:cubicBezTo>
                      <a:pt x="13644" y="1478"/>
                      <a:pt x="21600" y="10610"/>
                      <a:pt x="21600" y="21396"/>
                    </a:cubicBezTo>
                  </a:path>
                  <a:path w="21600" h="21396" stroke="0" extrusionOk="0">
                    <a:moveTo>
                      <a:pt x="2961" y="-1"/>
                    </a:moveTo>
                    <a:cubicBezTo>
                      <a:pt x="13644" y="1478"/>
                      <a:pt x="21600" y="10610"/>
                      <a:pt x="21600" y="21396"/>
                    </a:cubicBezTo>
                    <a:lnTo>
                      <a:pt x="0" y="21396"/>
                    </a:lnTo>
                    <a:lnTo>
                      <a:pt x="2961" y="-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Arc 24"/>
              <p:cNvSpPr>
                <a:spLocks/>
              </p:cNvSpPr>
              <p:nvPr/>
            </p:nvSpPr>
            <p:spPr bwMode="auto">
              <a:xfrm>
                <a:off x="6477000" y="2592388"/>
                <a:ext cx="1558925" cy="2695575"/>
              </a:xfrm>
              <a:custGeom>
                <a:avLst/>
                <a:gdLst>
                  <a:gd name="T0" fmla="*/ 2147483647 w 21600"/>
                  <a:gd name="T1" fmla="*/ 0 h 21828"/>
                  <a:gd name="T2" fmla="*/ 2147483647 w 21600"/>
                  <a:gd name="T3" fmla="*/ 2147483647 h 21828"/>
                  <a:gd name="T4" fmla="*/ 0 w 21600"/>
                  <a:gd name="T5" fmla="*/ 2147483647 h 218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828" fill="none" extrusionOk="0">
                    <a:moveTo>
                      <a:pt x="2609" y="0"/>
                    </a:moveTo>
                    <a:cubicBezTo>
                      <a:pt x="13449" y="1319"/>
                      <a:pt x="21600" y="10522"/>
                      <a:pt x="21600" y="21442"/>
                    </a:cubicBezTo>
                    <a:cubicBezTo>
                      <a:pt x="21600" y="21570"/>
                      <a:pt x="21598" y="21699"/>
                      <a:pt x="21596" y="21827"/>
                    </a:cubicBezTo>
                  </a:path>
                  <a:path w="21600" h="21828" stroke="0" extrusionOk="0">
                    <a:moveTo>
                      <a:pt x="2609" y="0"/>
                    </a:moveTo>
                    <a:cubicBezTo>
                      <a:pt x="13449" y="1319"/>
                      <a:pt x="21600" y="10522"/>
                      <a:pt x="21600" y="21442"/>
                    </a:cubicBezTo>
                    <a:cubicBezTo>
                      <a:pt x="21600" y="21570"/>
                      <a:pt x="21598" y="21699"/>
                      <a:pt x="21596" y="21827"/>
                    </a:cubicBezTo>
                    <a:lnTo>
                      <a:pt x="0" y="21442"/>
                    </a:lnTo>
                    <a:lnTo>
                      <a:pt x="2609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Arc 25"/>
              <p:cNvSpPr>
                <a:spLocks/>
              </p:cNvSpPr>
              <p:nvPr/>
            </p:nvSpPr>
            <p:spPr bwMode="auto">
              <a:xfrm>
                <a:off x="7362825" y="4800600"/>
                <a:ext cx="668338" cy="533400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Arc 26"/>
              <p:cNvSpPr>
                <a:spLocks/>
              </p:cNvSpPr>
              <p:nvPr/>
            </p:nvSpPr>
            <p:spPr bwMode="auto">
              <a:xfrm flipH="1">
                <a:off x="5095875" y="4800600"/>
                <a:ext cx="593725" cy="533400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27"/>
              <p:cNvSpPr>
                <a:spLocks noChangeShapeType="1"/>
              </p:cNvSpPr>
              <p:nvPr/>
            </p:nvSpPr>
            <p:spPr bwMode="auto">
              <a:xfrm>
                <a:off x="5662613" y="4800600"/>
                <a:ext cx="1781175" cy="15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Text Box 28"/>
              <p:cNvSpPr txBox="1">
                <a:spLocks noChangeArrowheads="1"/>
              </p:cNvSpPr>
              <p:nvPr/>
            </p:nvSpPr>
            <p:spPr bwMode="auto">
              <a:xfrm>
                <a:off x="6370638" y="4953000"/>
                <a:ext cx="298450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2400" dirty="0">
                    <a:solidFill>
                      <a:srgbClr val="000000"/>
                    </a:solidFill>
                    <a:latin typeface="Arial" charset="0"/>
                  </a:rPr>
                  <a:t>+</a:t>
                </a:r>
              </a:p>
            </p:txBody>
          </p:sp>
          <p:sp>
            <p:nvSpPr>
              <p:cNvPr id="86" name="Line 29"/>
              <p:cNvSpPr>
                <a:spLocks noChangeShapeType="1"/>
              </p:cNvSpPr>
              <p:nvPr/>
            </p:nvSpPr>
            <p:spPr bwMode="auto">
              <a:xfrm>
                <a:off x="5308600" y="4572000"/>
                <a:ext cx="259715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AutoShape 30"/>
              <p:cNvSpPr>
                <a:spLocks noChangeArrowheads="1"/>
              </p:cNvSpPr>
              <p:nvPr/>
            </p:nvSpPr>
            <p:spPr bwMode="auto">
              <a:xfrm>
                <a:off x="6370638" y="1905000"/>
                <a:ext cx="298450" cy="533400"/>
              </a:xfrm>
              <a:prstGeom prst="downArrow">
                <a:avLst>
                  <a:gd name="adj1" fmla="val 50000"/>
                  <a:gd name="adj2" fmla="val 44681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400">
                  <a:latin typeface="Arial" charset="0"/>
                </a:endParaRPr>
              </a:p>
            </p:txBody>
          </p:sp>
          <p:sp>
            <p:nvSpPr>
              <p:cNvPr id="88" name="Oval 31"/>
              <p:cNvSpPr>
                <a:spLocks noChangeArrowheads="1"/>
              </p:cNvSpPr>
              <p:nvPr/>
            </p:nvSpPr>
            <p:spPr bwMode="auto">
              <a:xfrm>
                <a:off x="2190750" y="5029200"/>
                <a:ext cx="371475" cy="304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400">
                  <a:latin typeface="Arial" charset="0"/>
                </a:endParaRPr>
              </a:p>
            </p:txBody>
          </p:sp>
          <p:sp>
            <p:nvSpPr>
              <p:cNvPr id="89" name="Oval 32"/>
              <p:cNvSpPr>
                <a:spLocks noChangeArrowheads="1"/>
              </p:cNvSpPr>
              <p:nvPr/>
            </p:nvSpPr>
            <p:spPr bwMode="auto">
              <a:xfrm>
                <a:off x="6370638" y="5029200"/>
                <a:ext cx="373062" cy="304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400">
                  <a:latin typeface="Arial" charset="0"/>
                </a:endParaRPr>
              </a:p>
            </p:txBody>
          </p:sp>
          <p:sp>
            <p:nvSpPr>
              <p:cNvPr id="90" name="Text Box 33"/>
              <p:cNvSpPr txBox="1">
                <a:spLocks noChangeArrowheads="1"/>
              </p:cNvSpPr>
              <p:nvPr/>
            </p:nvSpPr>
            <p:spPr bwMode="auto">
              <a:xfrm>
                <a:off x="6370638" y="3429000"/>
                <a:ext cx="446087" cy="46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2400" dirty="0">
                    <a:solidFill>
                      <a:srgbClr val="000000"/>
                    </a:solidFill>
                    <a:latin typeface="Arial" charset="0"/>
                  </a:rPr>
                  <a:t>_</a:t>
                </a:r>
              </a:p>
            </p:txBody>
          </p:sp>
          <p:sp>
            <p:nvSpPr>
              <p:cNvPr id="91" name="Line 34"/>
              <p:cNvSpPr>
                <a:spLocks noChangeShapeType="1"/>
              </p:cNvSpPr>
              <p:nvPr/>
            </p:nvSpPr>
            <p:spPr bwMode="auto">
              <a:xfrm flipV="1">
                <a:off x="6553200" y="2667000"/>
                <a:ext cx="0" cy="990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35"/>
              <p:cNvSpPr>
                <a:spLocks noChangeShapeType="1"/>
              </p:cNvSpPr>
              <p:nvPr/>
            </p:nvSpPr>
            <p:spPr bwMode="auto">
              <a:xfrm>
                <a:off x="6553200" y="3962400"/>
                <a:ext cx="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2902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04664"/>
            <a:ext cx="2088232" cy="213866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Détecter les asynchronies</a:t>
            </a:r>
            <a:endParaRPr lang="fr-FR" dirty="0"/>
          </a:p>
        </p:txBody>
      </p:sp>
      <p:pic>
        <p:nvPicPr>
          <p:cNvPr id="19" name="EXC_AT+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2632" y="2142380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1816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 fullScrn="1">
              <p:cMediaNode vol="80000" showWhenStopped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04664"/>
            <a:ext cx="2088232" cy="213866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Détecter les asynchronies</a:t>
            </a:r>
            <a:endParaRPr lang="fr-FR" dirty="0"/>
          </a:p>
        </p:txBody>
      </p:sp>
      <p:pic>
        <p:nvPicPr>
          <p:cNvPr id="8" name="TF_ATpuis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3002632" y="2142380"/>
            <a:ext cx="580231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6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 showWhenStopped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415086"/>
            <a:ext cx="8101172" cy="44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4664"/>
            <a:ext cx="2088232" cy="213866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Détecter les asynchronies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2749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b="58226"/>
          <a:stretch/>
        </p:blipFill>
        <p:spPr>
          <a:xfrm>
            <a:off x="911424" y="1556792"/>
            <a:ext cx="10196388" cy="42350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307612" y="6253281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solidFill>
                  <a:srgbClr val="0D243D"/>
                </a:solidFill>
              </a:rPr>
              <a:t>Tuinman</a:t>
            </a:r>
            <a:r>
              <a:rPr lang="fr-FR" sz="2000" i="1" dirty="0">
                <a:solidFill>
                  <a:srgbClr val="0D243D"/>
                </a:solidFill>
              </a:rPr>
              <a:t> ICM, 2020</a:t>
            </a:r>
          </a:p>
        </p:txBody>
      </p:sp>
    </p:spTree>
    <p:extLst>
      <p:ext uri="{BB962C8B-B14F-4D97-AF65-F5344CB8AC3E}">
        <p14:creationId xmlns:p14="http://schemas.microsoft.com/office/powerpoint/2010/main" val="1368219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623392" y="282762"/>
            <a:ext cx="10196388" cy="6170574"/>
            <a:chOff x="623392" y="692696"/>
            <a:chExt cx="10196388" cy="617057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b="95739"/>
            <a:stretch/>
          </p:blipFill>
          <p:spPr>
            <a:xfrm>
              <a:off x="623392" y="692696"/>
              <a:ext cx="10196388" cy="43204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/>
            <a:srcRect t="42832"/>
            <a:stretch/>
          </p:blipFill>
          <p:spPr>
            <a:xfrm>
              <a:off x="623392" y="1067583"/>
              <a:ext cx="10196388" cy="5795687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9307612" y="6253281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solidFill>
                  <a:srgbClr val="0D243D"/>
                </a:solidFill>
              </a:rPr>
              <a:t>Tuinman</a:t>
            </a:r>
            <a:r>
              <a:rPr lang="fr-FR" sz="2000" i="1" dirty="0">
                <a:solidFill>
                  <a:srgbClr val="0D243D"/>
                </a:solidFill>
              </a:rPr>
              <a:t> ICM, 2020</a:t>
            </a:r>
          </a:p>
        </p:txBody>
      </p:sp>
    </p:spTree>
    <p:extLst>
      <p:ext uri="{BB962C8B-B14F-4D97-AF65-F5344CB8AC3E}">
        <p14:creationId xmlns:p14="http://schemas.microsoft.com/office/powerpoint/2010/main" val="1135203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Et les autres muscles respiratoires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5384A9-9945-4D55-8A07-478968C3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2519860"/>
            <a:ext cx="6120680" cy="36762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8A92E6-D5CF-45CB-A470-2875AF33EFD4}"/>
              </a:ext>
            </a:extLst>
          </p:cNvPr>
          <p:cNvSpPr txBox="1"/>
          <p:nvPr/>
        </p:nvSpPr>
        <p:spPr>
          <a:xfrm>
            <a:off x="7536160" y="615311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 err="1">
                <a:solidFill>
                  <a:srgbClr val="000000"/>
                </a:solidFill>
              </a:rPr>
              <a:t>Dres</a:t>
            </a:r>
            <a:r>
              <a:rPr lang="fr-FR" sz="1800" i="1" dirty="0">
                <a:solidFill>
                  <a:srgbClr val="000000"/>
                </a:solidFill>
              </a:rPr>
              <a:t> et al, </a:t>
            </a:r>
            <a:r>
              <a:rPr lang="fr-FR" sz="1800" i="1" dirty="0" err="1">
                <a:solidFill>
                  <a:srgbClr val="000000"/>
                </a:solidFill>
              </a:rPr>
              <a:t>Anesthesiology</a:t>
            </a:r>
            <a:r>
              <a:rPr lang="fr-FR" sz="1800" i="1" dirty="0">
                <a:solidFill>
                  <a:srgbClr val="000000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50623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Et les autres muscles respiratoires?</a:t>
            </a: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83FBBAA4-C7B4-4753-8613-5B8EB5426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468285"/>
              </p:ext>
            </p:extLst>
          </p:nvPr>
        </p:nvGraphicFramePr>
        <p:xfrm>
          <a:off x="1811524" y="2538349"/>
          <a:ext cx="3744416" cy="294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55461" imgH="1854154" progId="AcroExch.Document.DC">
                  <p:embed/>
                </p:oleObj>
              </mc:Choice>
              <mc:Fallback>
                <p:oleObj name="Acrobat Document" r:id="rId3" imgW="2355461" imgH="1854154" progId="AcroExch.Document.DC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83FBBAA4-C7B4-4753-8613-5B8EB5426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1524" y="2538349"/>
                        <a:ext cx="3744416" cy="294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DDD495BB-5ED0-45D9-A1AE-EE35BDAE76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044010"/>
              </p:ext>
            </p:extLst>
          </p:nvPr>
        </p:nvGraphicFramePr>
        <p:xfrm>
          <a:off x="5502188" y="2577455"/>
          <a:ext cx="4139952" cy="3305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669972" imgH="1333361" progId="AcroExch.Document.DC">
                  <p:embed/>
                </p:oleObj>
              </mc:Choice>
              <mc:Fallback>
                <p:oleObj name="Acrobat Document" r:id="rId5" imgW="1669972" imgH="1333361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DDD495BB-5ED0-45D9-A1AE-EE35BDAE76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2188" y="2577455"/>
                        <a:ext cx="4139952" cy="3305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6F8A92E6-D5CF-45CB-A470-2875AF33EFD4}"/>
              </a:ext>
            </a:extLst>
          </p:cNvPr>
          <p:cNvSpPr txBox="1"/>
          <p:nvPr/>
        </p:nvSpPr>
        <p:spPr>
          <a:xfrm>
            <a:off x="7536160" y="615311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 err="1">
                <a:solidFill>
                  <a:srgbClr val="000000"/>
                </a:solidFill>
              </a:rPr>
              <a:t>Dres</a:t>
            </a:r>
            <a:r>
              <a:rPr lang="fr-FR" sz="1800" i="1" dirty="0">
                <a:solidFill>
                  <a:srgbClr val="000000"/>
                </a:solidFill>
              </a:rPr>
              <a:t> et al, </a:t>
            </a:r>
            <a:r>
              <a:rPr lang="fr-FR" sz="1800" i="1" dirty="0" err="1">
                <a:solidFill>
                  <a:srgbClr val="000000"/>
                </a:solidFill>
              </a:rPr>
              <a:t>Anesthesiology</a:t>
            </a:r>
            <a:r>
              <a:rPr lang="fr-FR" sz="1800" i="1" dirty="0">
                <a:solidFill>
                  <a:srgbClr val="000000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82273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Les muscles expiratoires?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2364865"/>
            <a:ext cx="3409950" cy="33337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03512" y="5805621"/>
            <a:ext cx="42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chemeClr val="tx2">
                    <a:lumMod val="50000"/>
                  </a:schemeClr>
                </a:solidFill>
              </a:rPr>
              <a:t>Tahan</a:t>
            </a:r>
            <a:r>
              <a:rPr lang="fr-FR" sz="1600" i="1" dirty="0">
                <a:solidFill>
                  <a:schemeClr val="tx2">
                    <a:lumMod val="50000"/>
                  </a:schemeClr>
                </a:solidFill>
              </a:rPr>
              <a:t>, Journal of </a:t>
            </a:r>
            <a:r>
              <a:rPr lang="fr-FR" sz="1600" i="1" dirty="0" err="1">
                <a:solidFill>
                  <a:schemeClr val="tx2">
                    <a:lumMod val="50000"/>
                  </a:schemeClr>
                </a:solidFill>
              </a:rPr>
              <a:t>Physiol</a:t>
            </a:r>
            <a:r>
              <a:rPr lang="fr-FR" sz="16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tx2">
                    <a:lumMod val="50000"/>
                  </a:schemeClr>
                </a:solidFill>
              </a:rPr>
              <a:t>Anthropol</a:t>
            </a:r>
            <a:r>
              <a:rPr lang="fr-FR" sz="1600" i="1" dirty="0">
                <a:solidFill>
                  <a:schemeClr val="tx2">
                    <a:lumMod val="50000"/>
                  </a:schemeClr>
                </a:solidFill>
              </a:rPr>
              <a:t>, 2016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40016" y="370857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D243D"/>
                </a:solidFill>
              </a:rPr>
              <a:t>Corrélation entre fraction d’épaississement des muscles obliques et grands droits / pression expiratoire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84232" y="4869160"/>
            <a:ext cx="25890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chemeClr val="tx2">
                    <a:lumMod val="50000"/>
                  </a:schemeClr>
                </a:solidFill>
              </a:rPr>
              <a:t>Fleur Schreiber, ERJ 2019</a:t>
            </a:r>
          </a:p>
        </p:txBody>
      </p:sp>
    </p:spTree>
    <p:extLst>
      <p:ext uri="{BB962C8B-B14F-4D97-AF65-F5344CB8AC3E}">
        <p14:creationId xmlns:p14="http://schemas.microsoft.com/office/powerpoint/2010/main" val="1245589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L’avenir?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9416" y="2308199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D243D"/>
                </a:solidFill>
              </a:rPr>
              <a:t>Strain</a:t>
            </a:r>
            <a:r>
              <a:rPr lang="fr-FR" dirty="0">
                <a:solidFill>
                  <a:srgbClr val="0D243D"/>
                </a:solidFill>
              </a:rPr>
              <a:t> du diaphragme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76320" y="616530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0D243D"/>
                </a:solidFill>
              </a:rPr>
              <a:t>Oppersma</a:t>
            </a:r>
            <a:r>
              <a:rPr lang="fr-FR" sz="1600" i="1" dirty="0">
                <a:solidFill>
                  <a:srgbClr val="0D243D"/>
                </a:solidFill>
              </a:rPr>
              <a:t>, JAP 2017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t="50827"/>
          <a:stretch/>
        </p:blipFill>
        <p:spPr>
          <a:xfrm>
            <a:off x="983432" y="2924944"/>
            <a:ext cx="3783969" cy="28803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3" r="-2" b="50312"/>
          <a:stretch/>
        </p:blipFill>
        <p:spPr>
          <a:xfrm>
            <a:off x="5303912" y="3382573"/>
            <a:ext cx="6185801" cy="242269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287688" y="616998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13 sujets sains</a:t>
            </a:r>
          </a:p>
        </p:txBody>
      </p:sp>
    </p:spTree>
    <p:extLst>
      <p:ext uri="{BB962C8B-B14F-4D97-AF65-F5344CB8AC3E}">
        <p14:creationId xmlns:p14="http://schemas.microsoft.com/office/powerpoint/2010/main" val="1754634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L’avenir?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3392" y="220486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D243D"/>
                </a:solidFill>
              </a:rPr>
              <a:t>Doppler Tissulaire du diaphragme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76320" y="616530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0D243D"/>
                </a:solidFill>
              </a:rPr>
              <a:t>Soilemezi</a:t>
            </a:r>
            <a:r>
              <a:rPr lang="fr-FR" sz="1600" i="1" dirty="0">
                <a:solidFill>
                  <a:srgbClr val="0D243D"/>
                </a:solidFill>
              </a:rPr>
              <a:t>, AJRCCM 2020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2586" b="59615"/>
          <a:stretch/>
        </p:blipFill>
        <p:spPr>
          <a:xfrm>
            <a:off x="5663952" y="3284984"/>
            <a:ext cx="4567284" cy="25922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3284984"/>
            <a:ext cx="3891037" cy="25202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87688" y="616998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20 sujets sains et 116 patients critiques</a:t>
            </a:r>
          </a:p>
        </p:txBody>
      </p:sp>
    </p:spTree>
    <p:extLst>
      <p:ext uri="{BB962C8B-B14F-4D97-AF65-F5344CB8AC3E}">
        <p14:creationId xmlns:p14="http://schemas.microsoft.com/office/powerpoint/2010/main" val="847372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>
                <a:solidFill>
                  <a:schemeClr val="bg1"/>
                </a:solidFill>
              </a:rPr>
              <a:t>Action mécanique</a:t>
            </a:r>
            <a:endParaRPr lang="en-GB" altLang="en-US" sz="4000" dirty="0">
              <a:solidFill>
                <a:schemeClr val="bg1"/>
              </a:solidFill>
            </a:endParaRPr>
          </a:p>
        </p:txBody>
      </p:sp>
      <p:grpSp>
        <p:nvGrpSpPr>
          <p:cNvPr id="62" name="Groupe 61"/>
          <p:cNvGrpSpPr/>
          <p:nvPr/>
        </p:nvGrpSpPr>
        <p:grpSpPr>
          <a:xfrm>
            <a:off x="2351584" y="2276872"/>
            <a:ext cx="6810375" cy="4082356"/>
            <a:chOff x="457200" y="838200"/>
            <a:chExt cx="7840663" cy="5181600"/>
          </a:xfrm>
        </p:grpSpPr>
        <p:sp>
          <p:nvSpPr>
            <p:cNvPr id="63" name="Rectangle 3"/>
            <p:cNvSpPr>
              <a:spLocks noChangeArrowheads="1"/>
            </p:cNvSpPr>
            <p:nvPr/>
          </p:nvSpPr>
          <p:spPr bwMode="auto">
            <a:xfrm>
              <a:off x="4479925" y="3048000"/>
              <a:ext cx="184150" cy="769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4400">
                <a:solidFill>
                  <a:schemeClr val="tx2"/>
                </a:solidFill>
              </a:endParaRPr>
            </a:p>
          </p:txBody>
        </p:sp>
        <p:grpSp>
          <p:nvGrpSpPr>
            <p:cNvPr id="96" name="Group 4"/>
            <p:cNvGrpSpPr>
              <a:grpSpLocks/>
            </p:cNvGrpSpPr>
            <p:nvPr/>
          </p:nvGrpSpPr>
          <p:grpSpPr bwMode="auto">
            <a:xfrm>
              <a:off x="457200" y="838200"/>
              <a:ext cx="7840663" cy="5181600"/>
              <a:chOff x="336" y="1248"/>
              <a:chExt cx="4272" cy="2688"/>
            </a:xfrm>
          </p:grpSpPr>
          <p:sp>
            <p:nvSpPr>
              <p:cNvPr id="97" name="Line 5"/>
              <p:cNvSpPr>
                <a:spLocks noChangeShapeType="1"/>
              </p:cNvSpPr>
              <p:nvPr/>
            </p:nvSpPr>
            <p:spPr bwMode="auto">
              <a:xfrm>
                <a:off x="1152" y="2688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6"/>
              <p:cNvSpPr>
                <a:spLocks noChangeShapeType="1"/>
              </p:cNvSpPr>
              <p:nvPr/>
            </p:nvSpPr>
            <p:spPr bwMode="auto">
              <a:xfrm>
                <a:off x="1440" y="3504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Line 7"/>
              <p:cNvSpPr>
                <a:spLocks noChangeShapeType="1"/>
              </p:cNvSpPr>
              <p:nvPr/>
            </p:nvSpPr>
            <p:spPr bwMode="auto">
              <a:xfrm>
                <a:off x="2496" y="163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0" name="Group 8"/>
              <p:cNvGrpSpPr>
                <a:grpSpLocks/>
              </p:cNvGrpSpPr>
              <p:nvPr/>
            </p:nvGrpSpPr>
            <p:grpSpPr bwMode="auto">
              <a:xfrm>
                <a:off x="336" y="1248"/>
                <a:ext cx="4272" cy="2688"/>
                <a:chOff x="336" y="1248"/>
                <a:chExt cx="4272" cy="2688"/>
              </a:xfrm>
            </p:grpSpPr>
            <p:sp>
              <p:nvSpPr>
                <p:cNvPr id="101" name="Freeform 9"/>
                <p:cNvSpPr>
                  <a:spLocks/>
                </p:cNvSpPr>
                <p:nvPr/>
              </p:nvSpPr>
              <p:spPr bwMode="auto">
                <a:xfrm>
                  <a:off x="2064" y="2583"/>
                  <a:ext cx="1048" cy="369"/>
                </a:xfrm>
                <a:custGeom>
                  <a:avLst/>
                  <a:gdLst>
                    <a:gd name="T0" fmla="*/ 0 w 1048"/>
                    <a:gd name="T1" fmla="*/ 348 h 369"/>
                    <a:gd name="T2" fmla="*/ 88 w 1048"/>
                    <a:gd name="T3" fmla="*/ 345 h 369"/>
                    <a:gd name="T4" fmla="*/ 424 w 1048"/>
                    <a:gd name="T5" fmla="*/ 201 h 369"/>
                    <a:gd name="T6" fmla="*/ 568 w 1048"/>
                    <a:gd name="T7" fmla="*/ 249 h 369"/>
                    <a:gd name="T8" fmla="*/ 667 w 1048"/>
                    <a:gd name="T9" fmla="*/ 0 h 369"/>
                    <a:gd name="T10" fmla="*/ 808 w 1048"/>
                    <a:gd name="T11" fmla="*/ 249 h 369"/>
                    <a:gd name="T12" fmla="*/ 1048 w 1048"/>
                    <a:gd name="T13" fmla="*/ 345 h 3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48" h="369">
                      <a:moveTo>
                        <a:pt x="0" y="348"/>
                      </a:moveTo>
                      <a:cubicBezTo>
                        <a:pt x="16" y="347"/>
                        <a:pt x="17" y="369"/>
                        <a:pt x="88" y="345"/>
                      </a:cubicBezTo>
                      <a:cubicBezTo>
                        <a:pt x="159" y="321"/>
                        <a:pt x="344" y="217"/>
                        <a:pt x="424" y="201"/>
                      </a:cubicBezTo>
                      <a:cubicBezTo>
                        <a:pt x="504" y="185"/>
                        <a:pt x="528" y="282"/>
                        <a:pt x="568" y="249"/>
                      </a:cubicBezTo>
                      <a:cubicBezTo>
                        <a:pt x="608" y="216"/>
                        <a:pt x="627" y="0"/>
                        <a:pt x="667" y="0"/>
                      </a:cubicBezTo>
                      <a:cubicBezTo>
                        <a:pt x="707" y="0"/>
                        <a:pt x="744" y="191"/>
                        <a:pt x="808" y="249"/>
                      </a:cubicBezTo>
                      <a:cubicBezTo>
                        <a:pt x="872" y="307"/>
                        <a:pt x="1008" y="329"/>
                        <a:pt x="1048" y="345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lgDashDot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02" name="Group 10"/>
                <p:cNvGrpSpPr>
                  <a:grpSpLocks/>
                </p:cNvGrpSpPr>
                <p:nvPr/>
              </p:nvGrpSpPr>
              <p:grpSpPr bwMode="auto">
                <a:xfrm>
                  <a:off x="336" y="1248"/>
                  <a:ext cx="4272" cy="2688"/>
                  <a:chOff x="336" y="1248"/>
                  <a:chExt cx="4272" cy="2688"/>
                </a:xfrm>
              </p:grpSpPr>
              <p:sp>
                <p:nvSpPr>
                  <p:cNvPr id="10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1536"/>
                    <a:ext cx="0" cy="24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arrow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4" name="Freeform 12"/>
                  <p:cNvSpPr>
                    <a:spLocks/>
                  </p:cNvSpPr>
                  <p:nvPr/>
                </p:nvSpPr>
                <p:spPr bwMode="auto">
                  <a:xfrm>
                    <a:off x="963" y="2564"/>
                    <a:ext cx="1101" cy="384"/>
                  </a:xfrm>
                  <a:custGeom>
                    <a:avLst/>
                    <a:gdLst>
                      <a:gd name="T0" fmla="*/ 0 w 1101"/>
                      <a:gd name="T1" fmla="*/ 339 h 384"/>
                      <a:gd name="T2" fmla="*/ 141 w 1101"/>
                      <a:gd name="T3" fmla="*/ 364 h 384"/>
                      <a:gd name="T4" fmla="*/ 477 w 1101"/>
                      <a:gd name="T5" fmla="*/ 220 h 384"/>
                      <a:gd name="T6" fmla="*/ 621 w 1101"/>
                      <a:gd name="T7" fmla="*/ 268 h 384"/>
                      <a:gd name="T8" fmla="*/ 737 w 1101"/>
                      <a:gd name="T9" fmla="*/ 0 h 384"/>
                      <a:gd name="T10" fmla="*/ 861 w 1101"/>
                      <a:gd name="T11" fmla="*/ 268 h 384"/>
                      <a:gd name="T12" fmla="*/ 1101 w 1101"/>
                      <a:gd name="T13" fmla="*/ 364 h 3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101" h="384">
                        <a:moveTo>
                          <a:pt x="0" y="339"/>
                        </a:moveTo>
                        <a:cubicBezTo>
                          <a:pt x="23" y="345"/>
                          <a:pt x="62" y="384"/>
                          <a:pt x="141" y="364"/>
                        </a:cubicBezTo>
                        <a:cubicBezTo>
                          <a:pt x="220" y="344"/>
                          <a:pt x="397" y="236"/>
                          <a:pt x="477" y="220"/>
                        </a:cubicBezTo>
                        <a:cubicBezTo>
                          <a:pt x="557" y="204"/>
                          <a:pt x="578" y="305"/>
                          <a:pt x="621" y="268"/>
                        </a:cubicBezTo>
                        <a:cubicBezTo>
                          <a:pt x="664" y="231"/>
                          <a:pt x="697" y="0"/>
                          <a:pt x="737" y="0"/>
                        </a:cubicBezTo>
                        <a:cubicBezTo>
                          <a:pt x="777" y="0"/>
                          <a:pt x="800" y="207"/>
                          <a:pt x="861" y="268"/>
                        </a:cubicBezTo>
                        <a:cubicBezTo>
                          <a:pt x="922" y="329"/>
                          <a:pt x="1061" y="348"/>
                          <a:pt x="1101" y="364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lgDashDot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5" name="Freeform 13"/>
                  <p:cNvSpPr>
                    <a:spLocks/>
                  </p:cNvSpPr>
                  <p:nvPr/>
                </p:nvSpPr>
                <p:spPr bwMode="auto">
                  <a:xfrm>
                    <a:off x="1056" y="2792"/>
                    <a:ext cx="1152" cy="1061"/>
                  </a:xfrm>
                  <a:custGeom>
                    <a:avLst/>
                    <a:gdLst>
                      <a:gd name="T0" fmla="*/ 0 w 1152"/>
                      <a:gd name="T1" fmla="*/ 232 h 1061"/>
                      <a:gd name="T2" fmla="*/ 144 w 1152"/>
                      <a:gd name="T3" fmla="*/ 232 h 1061"/>
                      <a:gd name="T4" fmla="*/ 240 w 1152"/>
                      <a:gd name="T5" fmla="*/ 232 h 1061"/>
                      <a:gd name="T6" fmla="*/ 528 w 1152"/>
                      <a:gd name="T7" fmla="*/ 136 h 1061"/>
                      <a:gd name="T8" fmla="*/ 624 w 1152"/>
                      <a:gd name="T9" fmla="*/ 1048 h 1061"/>
                      <a:gd name="T10" fmla="*/ 753 w 1152"/>
                      <a:gd name="T11" fmla="*/ 213 h 1061"/>
                      <a:gd name="T12" fmla="*/ 1056 w 1152"/>
                      <a:gd name="T13" fmla="*/ 232 h 1061"/>
                      <a:gd name="T14" fmla="*/ 1152 w 1152"/>
                      <a:gd name="T15" fmla="*/ 232 h 10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152" h="1061">
                        <a:moveTo>
                          <a:pt x="0" y="232"/>
                        </a:moveTo>
                        <a:cubicBezTo>
                          <a:pt x="52" y="232"/>
                          <a:pt x="104" y="232"/>
                          <a:pt x="144" y="232"/>
                        </a:cubicBezTo>
                        <a:cubicBezTo>
                          <a:pt x="184" y="232"/>
                          <a:pt x="176" y="248"/>
                          <a:pt x="240" y="232"/>
                        </a:cubicBezTo>
                        <a:cubicBezTo>
                          <a:pt x="304" y="216"/>
                          <a:pt x="464" y="0"/>
                          <a:pt x="528" y="136"/>
                        </a:cubicBezTo>
                        <a:cubicBezTo>
                          <a:pt x="592" y="272"/>
                          <a:pt x="587" y="1035"/>
                          <a:pt x="624" y="1048"/>
                        </a:cubicBezTo>
                        <a:cubicBezTo>
                          <a:pt x="661" y="1061"/>
                          <a:pt x="681" y="349"/>
                          <a:pt x="753" y="213"/>
                        </a:cubicBezTo>
                        <a:cubicBezTo>
                          <a:pt x="825" y="77"/>
                          <a:pt x="990" y="229"/>
                          <a:pt x="1056" y="232"/>
                        </a:cubicBezTo>
                        <a:cubicBezTo>
                          <a:pt x="1122" y="235"/>
                          <a:pt x="1136" y="232"/>
                          <a:pt x="1152" y="232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6" name="Freeform 14"/>
                  <p:cNvSpPr>
                    <a:spLocks/>
                  </p:cNvSpPr>
                  <p:nvPr/>
                </p:nvSpPr>
                <p:spPr bwMode="auto">
                  <a:xfrm>
                    <a:off x="2160" y="2784"/>
                    <a:ext cx="1104" cy="1061"/>
                  </a:xfrm>
                  <a:custGeom>
                    <a:avLst/>
                    <a:gdLst>
                      <a:gd name="T0" fmla="*/ 0 w 1104"/>
                      <a:gd name="T1" fmla="*/ 240 h 1061"/>
                      <a:gd name="T2" fmla="*/ 96 w 1104"/>
                      <a:gd name="T3" fmla="*/ 232 h 1061"/>
                      <a:gd name="T4" fmla="*/ 192 w 1104"/>
                      <a:gd name="T5" fmla="*/ 232 h 1061"/>
                      <a:gd name="T6" fmla="*/ 480 w 1104"/>
                      <a:gd name="T7" fmla="*/ 136 h 1061"/>
                      <a:gd name="T8" fmla="*/ 576 w 1104"/>
                      <a:gd name="T9" fmla="*/ 1048 h 1061"/>
                      <a:gd name="T10" fmla="*/ 705 w 1104"/>
                      <a:gd name="T11" fmla="*/ 213 h 1061"/>
                      <a:gd name="T12" fmla="*/ 1008 w 1104"/>
                      <a:gd name="T13" fmla="*/ 232 h 1061"/>
                      <a:gd name="T14" fmla="*/ 1104 w 1104"/>
                      <a:gd name="T15" fmla="*/ 232 h 10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104" h="1061">
                        <a:moveTo>
                          <a:pt x="0" y="240"/>
                        </a:moveTo>
                        <a:cubicBezTo>
                          <a:pt x="16" y="240"/>
                          <a:pt x="64" y="233"/>
                          <a:pt x="96" y="232"/>
                        </a:cubicBezTo>
                        <a:cubicBezTo>
                          <a:pt x="128" y="231"/>
                          <a:pt x="128" y="248"/>
                          <a:pt x="192" y="232"/>
                        </a:cubicBezTo>
                        <a:cubicBezTo>
                          <a:pt x="256" y="216"/>
                          <a:pt x="416" y="0"/>
                          <a:pt x="480" y="136"/>
                        </a:cubicBezTo>
                        <a:cubicBezTo>
                          <a:pt x="544" y="272"/>
                          <a:pt x="539" y="1035"/>
                          <a:pt x="576" y="1048"/>
                        </a:cubicBezTo>
                        <a:cubicBezTo>
                          <a:pt x="613" y="1061"/>
                          <a:pt x="633" y="349"/>
                          <a:pt x="705" y="213"/>
                        </a:cubicBezTo>
                        <a:cubicBezTo>
                          <a:pt x="777" y="77"/>
                          <a:pt x="942" y="229"/>
                          <a:pt x="1008" y="232"/>
                        </a:cubicBezTo>
                        <a:cubicBezTo>
                          <a:pt x="1074" y="235"/>
                          <a:pt x="1088" y="232"/>
                          <a:pt x="1104" y="232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7" name="Freeform 15"/>
                  <p:cNvSpPr>
                    <a:spLocks/>
                  </p:cNvSpPr>
                  <p:nvPr/>
                </p:nvSpPr>
                <p:spPr bwMode="auto">
                  <a:xfrm>
                    <a:off x="960" y="1610"/>
                    <a:ext cx="1344" cy="1435"/>
                  </a:xfrm>
                  <a:custGeom>
                    <a:avLst/>
                    <a:gdLst>
                      <a:gd name="T0" fmla="*/ 0 w 1344"/>
                      <a:gd name="T1" fmla="*/ 1270 h 1435"/>
                      <a:gd name="T2" fmla="*/ 356 w 1344"/>
                      <a:gd name="T3" fmla="*/ 1321 h 1435"/>
                      <a:gd name="T4" fmla="*/ 616 w 1344"/>
                      <a:gd name="T5" fmla="*/ 1089 h 1435"/>
                      <a:gd name="T6" fmla="*/ 720 w 1344"/>
                      <a:gd name="T7" fmla="*/ 22 h 1435"/>
                      <a:gd name="T8" fmla="*/ 886 w 1344"/>
                      <a:gd name="T9" fmla="*/ 1219 h 1435"/>
                      <a:gd name="T10" fmla="*/ 1344 w 1344"/>
                      <a:gd name="T11" fmla="*/ 1318 h 143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344" h="1435">
                        <a:moveTo>
                          <a:pt x="0" y="1270"/>
                        </a:moveTo>
                        <a:cubicBezTo>
                          <a:pt x="59" y="1278"/>
                          <a:pt x="253" y="1351"/>
                          <a:pt x="356" y="1321"/>
                        </a:cubicBezTo>
                        <a:cubicBezTo>
                          <a:pt x="459" y="1291"/>
                          <a:pt x="555" y="1305"/>
                          <a:pt x="616" y="1089"/>
                        </a:cubicBezTo>
                        <a:cubicBezTo>
                          <a:pt x="677" y="873"/>
                          <a:pt x="675" y="0"/>
                          <a:pt x="720" y="22"/>
                        </a:cubicBezTo>
                        <a:cubicBezTo>
                          <a:pt x="765" y="44"/>
                          <a:pt x="782" y="1003"/>
                          <a:pt x="886" y="1219"/>
                        </a:cubicBezTo>
                        <a:cubicBezTo>
                          <a:pt x="990" y="1435"/>
                          <a:pt x="1249" y="1298"/>
                          <a:pt x="1344" y="1318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8" name="Freeform 16"/>
                  <p:cNvSpPr>
                    <a:spLocks/>
                  </p:cNvSpPr>
                  <p:nvPr/>
                </p:nvSpPr>
                <p:spPr bwMode="auto">
                  <a:xfrm>
                    <a:off x="2273" y="1632"/>
                    <a:ext cx="1087" cy="1435"/>
                  </a:xfrm>
                  <a:custGeom>
                    <a:avLst/>
                    <a:gdLst>
                      <a:gd name="T0" fmla="*/ 0 w 1087"/>
                      <a:gd name="T1" fmla="*/ 1290 h 1435"/>
                      <a:gd name="T2" fmla="*/ 242 w 1087"/>
                      <a:gd name="T3" fmla="*/ 1253 h 1435"/>
                      <a:gd name="T4" fmla="*/ 359 w 1087"/>
                      <a:gd name="T5" fmla="*/ 1089 h 1435"/>
                      <a:gd name="T6" fmla="*/ 463 w 1087"/>
                      <a:gd name="T7" fmla="*/ 22 h 1435"/>
                      <a:gd name="T8" fmla="*/ 629 w 1087"/>
                      <a:gd name="T9" fmla="*/ 1219 h 1435"/>
                      <a:gd name="T10" fmla="*/ 1087 w 1087"/>
                      <a:gd name="T11" fmla="*/ 1318 h 143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087" h="1435">
                        <a:moveTo>
                          <a:pt x="0" y="1290"/>
                        </a:moveTo>
                        <a:cubicBezTo>
                          <a:pt x="40" y="1284"/>
                          <a:pt x="182" y="1286"/>
                          <a:pt x="242" y="1253"/>
                        </a:cubicBezTo>
                        <a:cubicBezTo>
                          <a:pt x="302" y="1220"/>
                          <a:pt x="322" y="1294"/>
                          <a:pt x="359" y="1089"/>
                        </a:cubicBezTo>
                        <a:cubicBezTo>
                          <a:pt x="396" y="884"/>
                          <a:pt x="418" y="0"/>
                          <a:pt x="463" y="22"/>
                        </a:cubicBezTo>
                        <a:cubicBezTo>
                          <a:pt x="508" y="44"/>
                          <a:pt x="525" y="1003"/>
                          <a:pt x="629" y="1219"/>
                        </a:cubicBezTo>
                        <a:cubicBezTo>
                          <a:pt x="733" y="1435"/>
                          <a:pt x="992" y="1298"/>
                          <a:pt x="1087" y="1318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9" name="Freeform 17" descr="20 %"/>
                  <p:cNvSpPr>
                    <a:spLocks/>
                  </p:cNvSpPr>
                  <p:nvPr/>
                </p:nvSpPr>
                <p:spPr bwMode="auto">
                  <a:xfrm>
                    <a:off x="3379" y="1637"/>
                    <a:ext cx="1068" cy="1435"/>
                  </a:xfrm>
                  <a:custGeom>
                    <a:avLst/>
                    <a:gdLst>
                      <a:gd name="T0" fmla="*/ 0 w 1068"/>
                      <a:gd name="T1" fmla="*/ 1299 h 1435"/>
                      <a:gd name="T2" fmla="*/ 223 w 1068"/>
                      <a:gd name="T3" fmla="*/ 1253 h 1435"/>
                      <a:gd name="T4" fmla="*/ 340 w 1068"/>
                      <a:gd name="T5" fmla="*/ 1089 h 1435"/>
                      <a:gd name="T6" fmla="*/ 444 w 1068"/>
                      <a:gd name="T7" fmla="*/ 22 h 1435"/>
                      <a:gd name="T8" fmla="*/ 610 w 1068"/>
                      <a:gd name="T9" fmla="*/ 1219 h 1435"/>
                      <a:gd name="T10" fmla="*/ 1068 w 1068"/>
                      <a:gd name="T11" fmla="*/ 1318 h 143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068" h="1435">
                        <a:moveTo>
                          <a:pt x="0" y="1299"/>
                        </a:moveTo>
                        <a:cubicBezTo>
                          <a:pt x="37" y="1290"/>
                          <a:pt x="167" y="1288"/>
                          <a:pt x="223" y="1253"/>
                        </a:cubicBezTo>
                        <a:cubicBezTo>
                          <a:pt x="279" y="1218"/>
                          <a:pt x="303" y="1294"/>
                          <a:pt x="340" y="1089"/>
                        </a:cubicBezTo>
                        <a:cubicBezTo>
                          <a:pt x="377" y="884"/>
                          <a:pt x="399" y="0"/>
                          <a:pt x="444" y="22"/>
                        </a:cubicBezTo>
                        <a:cubicBezTo>
                          <a:pt x="489" y="44"/>
                          <a:pt x="506" y="1003"/>
                          <a:pt x="610" y="1219"/>
                        </a:cubicBezTo>
                        <a:cubicBezTo>
                          <a:pt x="714" y="1435"/>
                          <a:pt x="973" y="1298"/>
                          <a:pt x="1068" y="1318"/>
                        </a:cubicBezTo>
                      </a:path>
                    </a:pathLst>
                  </a:custGeom>
                  <a:pattFill prst="pct20">
                    <a:fgClr>
                      <a:schemeClr val="bg2"/>
                    </a:fgClr>
                    <a:bgClr>
                      <a:schemeClr val="bg1"/>
                    </a:bgClr>
                  </a:patt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0" name="Line 18" descr="20 %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928"/>
                    <a:ext cx="139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2400"/>
                    <a:ext cx="339" cy="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dirty="0">
                        <a:solidFill>
                          <a:srgbClr val="000000"/>
                        </a:solidFill>
                        <a:latin typeface="Arial" charset="0"/>
                      </a:rPr>
                      <a:t>PTPdi</a:t>
                    </a:r>
                  </a:p>
                </p:txBody>
              </p:sp>
              <p:sp>
                <p:nvSpPr>
                  <p:cNvPr id="112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92" y="2544"/>
                    <a:ext cx="384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3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3120"/>
                    <a:ext cx="716" cy="2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>
                        <a:solidFill>
                          <a:srgbClr val="000000"/>
                        </a:solidFill>
                        <a:latin typeface="Arial" charset="0"/>
                      </a:rPr>
                      <a:t>Pression </a:t>
                    </a:r>
                  </a:p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>
                        <a:solidFill>
                          <a:srgbClr val="000000"/>
                        </a:solidFill>
                        <a:latin typeface="Arial" charset="0"/>
                      </a:rPr>
                      <a:t>oesophagienne</a:t>
                    </a:r>
                  </a:p>
                </p:txBody>
              </p:sp>
              <p:sp>
                <p:nvSpPr>
                  <p:cNvPr id="114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94"/>
                    <a:ext cx="478" cy="2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 dirty="0">
                        <a:solidFill>
                          <a:srgbClr val="000000"/>
                        </a:solidFill>
                        <a:latin typeface="Arial" charset="0"/>
                      </a:rPr>
                      <a:t>Pression </a:t>
                    </a:r>
                  </a:p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 dirty="0">
                        <a:solidFill>
                          <a:srgbClr val="000000"/>
                        </a:solidFill>
                        <a:latin typeface="Arial" charset="0"/>
                      </a:rPr>
                      <a:t>gastrique</a:t>
                    </a:r>
                  </a:p>
                </p:txBody>
              </p:sp>
              <p:sp>
                <p:nvSpPr>
                  <p:cNvPr id="11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248"/>
                    <a:ext cx="1358" cy="2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 dirty="0">
                        <a:solidFill>
                          <a:srgbClr val="000000"/>
                        </a:solidFill>
                        <a:latin typeface="Arial" charset="0"/>
                      </a:rPr>
                      <a:t>Pression transdiaphragmatique</a:t>
                    </a:r>
                  </a:p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 dirty="0">
                        <a:solidFill>
                          <a:srgbClr val="000000"/>
                        </a:solidFill>
                        <a:latin typeface="Arial" charset="0"/>
                      </a:rPr>
                      <a:t>Pdi = Pgast - Poes</a:t>
                    </a:r>
                  </a:p>
                </p:txBody>
              </p:sp>
              <p:sp>
                <p:nvSpPr>
                  <p:cNvPr id="116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1536"/>
                    <a:ext cx="434" cy="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fr-FR" altLang="fr-FR" sz="1200" b="1" i="1">
                        <a:solidFill>
                          <a:srgbClr val="000000"/>
                        </a:solidFill>
                        <a:latin typeface="Arial" charset="0"/>
                      </a:rPr>
                      <a:t>cmH</a:t>
                    </a:r>
                    <a:r>
                      <a:rPr lang="fr-FR" altLang="fr-FR" sz="1200" b="1" i="1" baseline="-25000">
                        <a:solidFill>
                          <a:srgbClr val="000000"/>
                        </a:solidFill>
                        <a:latin typeface="Arial" charset="0"/>
                      </a:rPr>
                      <a:t>2</a:t>
                    </a:r>
                    <a:r>
                      <a:rPr lang="fr-FR" altLang="fr-FR" sz="1200" b="1" i="1">
                        <a:solidFill>
                          <a:srgbClr val="000000"/>
                        </a:solidFill>
                        <a:latin typeface="Arial" charset="0"/>
                      </a:rPr>
                      <a:t>O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83885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L’avenir?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3392" y="220486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D243D"/>
                </a:solidFill>
              </a:rPr>
              <a:t>Doppler Tissulaire du diaphragme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76320" y="616530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0D243D"/>
                </a:solidFill>
              </a:rPr>
              <a:t>Soilemezi</a:t>
            </a:r>
            <a:r>
              <a:rPr lang="fr-FR" sz="1600" i="1" dirty="0">
                <a:solidFill>
                  <a:srgbClr val="0D243D"/>
                </a:solidFill>
              </a:rPr>
              <a:t>, AJRCCM 2020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140" y="2987659"/>
            <a:ext cx="6477306" cy="238555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287688" y="616998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20 sujets sains et 116 patients critiques</a:t>
            </a:r>
          </a:p>
        </p:txBody>
      </p:sp>
    </p:spTree>
    <p:extLst>
      <p:ext uri="{BB962C8B-B14F-4D97-AF65-F5344CB8AC3E}">
        <p14:creationId xmlns:p14="http://schemas.microsoft.com/office/powerpoint/2010/main" val="2432894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L’avenir?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3392" y="2231719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D243D"/>
                </a:solidFill>
              </a:rPr>
              <a:t>Elastographie par ondes de cisaillement</a:t>
            </a:r>
          </a:p>
          <a:p>
            <a:r>
              <a:rPr lang="fr-FR" dirty="0">
                <a:solidFill>
                  <a:srgbClr val="0D243D"/>
                </a:solidFill>
              </a:rPr>
              <a:t>(évalue la rigidité des tissus)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39372"/>
          <a:stretch/>
        </p:blipFill>
        <p:spPr>
          <a:xfrm>
            <a:off x="1271464" y="3140968"/>
            <a:ext cx="4248472" cy="25066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3284984"/>
            <a:ext cx="5005142" cy="231845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480376" y="616530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0D243D"/>
                </a:solidFill>
              </a:rPr>
              <a:t>Bachasson</a:t>
            </a:r>
            <a:r>
              <a:rPr lang="fr-FR" sz="1600" i="1" dirty="0">
                <a:solidFill>
                  <a:srgbClr val="0D243D"/>
                </a:solidFill>
              </a:rPr>
              <a:t>, JAP 2019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87688" y="616998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15 sujets sains</a:t>
            </a:r>
          </a:p>
        </p:txBody>
      </p:sp>
    </p:spTree>
    <p:extLst>
      <p:ext uri="{BB962C8B-B14F-4D97-AF65-F5344CB8AC3E}">
        <p14:creationId xmlns:p14="http://schemas.microsoft.com/office/powerpoint/2010/main" val="1165512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En conclusion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914400" y="2547044"/>
            <a:ext cx="10363200" cy="3548956"/>
          </a:xfrm>
        </p:spPr>
        <p:txBody>
          <a:bodyPr/>
          <a:lstStyle/>
          <a:p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Routine clinique</a:t>
            </a:r>
          </a:p>
          <a:p>
            <a:pPr lvl="1"/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Diagnostic de la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paralysie diaphragmatique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-&gt; oui</a:t>
            </a:r>
          </a:p>
          <a:p>
            <a:pPr lvl="1"/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Prédiction du sevrage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-&gt; non</a:t>
            </a:r>
          </a:p>
          <a:p>
            <a:pPr lvl="1"/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Comprendre les asynchronies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-&gt; oui</a:t>
            </a:r>
          </a:p>
          <a:p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Recherche</a:t>
            </a:r>
          </a:p>
          <a:p>
            <a:pPr lvl="1"/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Un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outil d’investigation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simple</a:t>
            </a:r>
          </a:p>
          <a:p>
            <a:pPr lvl="1"/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Une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reproductibilité faible</a:t>
            </a:r>
          </a:p>
          <a:p>
            <a:pPr lvl="1"/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Des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pistes de développement intéressantes</a:t>
            </a:r>
          </a:p>
        </p:txBody>
      </p:sp>
    </p:spTree>
    <p:extLst>
      <p:ext uri="{BB962C8B-B14F-4D97-AF65-F5344CB8AC3E}">
        <p14:creationId xmlns:p14="http://schemas.microsoft.com/office/powerpoint/2010/main" val="215449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Pourquoi explorer le diaphragme?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9408368" y="6381328"/>
            <a:ext cx="2514600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S </a:t>
            </a:r>
            <a:r>
              <a:rPr lang="fr-FR" altLang="fr-FR" sz="1600" i="1" dirty="0" err="1">
                <a:solidFill>
                  <a:srgbClr val="000000"/>
                </a:solidFill>
                <a:latin typeface="+mj-lt"/>
              </a:rPr>
              <a:t>Riazi</a:t>
            </a: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 - BJA - 2008</a:t>
            </a: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76" y="4121004"/>
            <a:ext cx="8039248" cy="2183499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091" y="2528960"/>
            <a:ext cx="6408712" cy="688301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58" y="2075536"/>
            <a:ext cx="2125547" cy="186518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225316" y="4997376"/>
            <a:ext cx="2664296" cy="464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12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Pourquoi explorer le diaphragme?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81672" y="2265784"/>
            <a:ext cx="7772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Principal muscle respiratoire (75% du déplacement de gaz)</a:t>
            </a:r>
          </a:p>
          <a:p>
            <a:pPr eaLnBrk="1" hangingPunct="1">
              <a:lnSpc>
                <a:spcPct val="90000"/>
              </a:lnSpc>
            </a:pPr>
            <a:endParaRPr lang="fr-FR" altLang="fr-FR" sz="2000" kern="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Paralysie diaphragmatique (post op, KT)</a:t>
            </a:r>
          </a:p>
          <a:p>
            <a:pPr eaLnBrk="1" hangingPunct="1">
              <a:lnSpc>
                <a:spcPct val="90000"/>
              </a:lnSpc>
            </a:pPr>
            <a:endParaRPr lang="fr-FR" altLang="fr-FR" sz="2000" kern="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Dysfonction diaphragmatique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associée à la ventilation mécanique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Associée à la </a:t>
            </a:r>
            <a:r>
              <a:rPr lang="fr-FR" altLang="fr-FR" sz="2000" kern="0" dirty="0" err="1">
                <a:solidFill>
                  <a:srgbClr val="000000"/>
                </a:solidFill>
                <a:latin typeface="+mj-lt"/>
              </a:rPr>
              <a:t>neuromyopathie</a:t>
            </a: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 de réa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kern="0" dirty="0">
                <a:solidFill>
                  <a:srgbClr val="000000"/>
                </a:solidFill>
                <a:latin typeface="+mj-lt"/>
              </a:rPr>
              <a:t>Impliquée dans </a:t>
            </a:r>
            <a:r>
              <a:rPr lang="fr-FR" altLang="fr-FR" sz="2000" u="sng" kern="0" dirty="0">
                <a:solidFill>
                  <a:srgbClr val="000000"/>
                </a:solidFill>
                <a:latin typeface="+mj-lt"/>
              </a:rPr>
              <a:t>le sevrage difficile</a:t>
            </a:r>
            <a:endParaRPr lang="fr-FR" altLang="fr-FR" sz="20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43672" y="5085184"/>
            <a:ext cx="6553200" cy="1582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+mn-lt"/>
              </a:rPr>
              <a:t>20-25% des patients ventilés</a:t>
            </a:r>
          </a:p>
          <a:p>
            <a:pPr eaLnBrk="1" hangingPunct="1">
              <a:buFontTx/>
              <a:buNone/>
            </a:pPr>
            <a:endParaRPr lang="fr-FR" altLang="fr-FR" sz="20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fr-FR" altLang="fr-FR" sz="2000" dirty="0">
                <a:solidFill>
                  <a:srgbClr val="000000"/>
                </a:solidFill>
                <a:latin typeface="+mn-lt"/>
              </a:rPr>
              <a:t>40% de la durée de ventilation est dévolue au Sevrage</a:t>
            </a:r>
          </a:p>
          <a:p>
            <a:pPr eaLnBrk="1" hangingPunct="1">
              <a:buFontTx/>
              <a:buNone/>
            </a:pPr>
            <a:endParaRPr lang="fr-FR" altLang="fr-FR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72672" y="5389984"/>
            <a:ext cx="2438400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latin typeface="+mn-lt"/>
              </a:rPr>
              <a:t>A </a:t>
            </a:r>
            <a:r>
              <a:rPr lang="fr-FR" altLang="fr-FR" sz="1600" i="1" dirty="0" err="1">
                <a:solidFill>
                  <a:srgbClr val="000000"/>
                </a:solidFill>
                <a:latin typeface="+mn-lt"/>
              </a:rPr>
              <a:t>Esteban</a:t>
            </a:r>
            <a:r>
              <a:rPr lang="fr-FR" altLang="fr-FR" sz="1600" i="1" dirty="0">
                <a:solidFill>
                  <a:srgbClr val="000000"/>
                </a:solidFill>
                <a:latin typeface="+mn-lt"/>
              </a:rPr>
              <a:t> - NEJM - 2005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72672" y="6304384"/>
            <a:ext cx="2514600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A </a:t>
            </a:r>
            <a:r>
              <a:rPr lang="fr-FR" altLang="fr-FR" sz="1600" i="1" dirty="0" err="1">
                <a:solidFill>
                  <a:srgbClr val="000000"/>
                </a:solidFill>
                <a:latin typeface="+mj-lt"/>
              </a:rPr>
              <a:t>Esteban</a:t>
            </a: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 - </a:t>
            </a:r>
            <a:r>
              <a:rPr lang="fr-FR" altLang="fr-FR" sz="1600" i="1" dirty="0" err="1">
                <a:solidFill>
                  <a:srgbClr val="000000"/>
                </a:solidFill>
                <a:latin typeface="+mj-lt"/>
              </a:rPr>
              <a:t>Chest</a:t>
            </a: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 - 1994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6801272" y="4780384"/>
            <a:ext cx="7620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648872" y="2570584"/>
            <a:ext cx="27432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latin typeface="+mn-lt"/>
              </a:rPr>
              <a:t>JB West - </a:t>
            </a:r>
            <a:r>
              <a:rPr lang="fr-FR" altLang="fr-FR" sz="1600" i="1" dirty="0" err="1">
                <a:solidFill>
                  <a:srgbClr val="000000"/>
                </a:solidFill>
                <a:latin typeface="+mn-lt"/>
              </a:rPr>
              <a:t>Resp</a:t>
            </a:r>
            <a:r>
              <a:rPr lang="fr-FR" altLang="fr-FR" sz="16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altLang="fr-FR" sz="1600" i="1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fr-FR" altLang="fr-FR" sz="1600" i="1" dirty="0">
                <a:solidFill>
                  <a:srgbClr val="000000"/>
                </a:solidFill>
                <a:latin typeface="+mn-lt"/>
              </a:rPr>
              <a:t> - 1974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691808" y="3298304"/>
            <a:ext cx="41148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JL Diehl – J </a:t>
            </a:r>
            <a:r>
              <a:rPr lang="fr-FR" altLang="fr-FR" sz="1600" i="1" dirty="0" err="1">
                <a:solidFill>
                  <a:srgbClr val="000000"/>
                </a:solidFill>
                <a:latin typeface="+mj-lt"/>
              </a:rPr>
              <a:t>Thorac</a:t>
            </a: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altLang="fr-FR" sz="1600" i="1" dirty="0" err="1">
                <a:solidFill>
                  <a:srgbClr val="000000"/>
                </a:solidFill>
                <a:latin typeface="+mj-lt"/>
              </a:rPr>
              <a:t>cardiovasc</a:t>
            </a: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altLang="fr-FR" sz="1600" i="1" dirty="0" err="1">
                <a:solidFill>
                  <a:srgbClr val="000000"/>
                </a:solidFill>
                <a:latin typeface="+mj-lt"/>
              </a:rPr>
              <a:t>Surg</a:t>
            </a:r>
            <a:r>
              <a:rPr lang="fr-FR" altLang="fr-FR" sz="1600" i="1" dirty="0">
                <a:solidFill>
                  <a:srgbClr val="000000"/>
                </a:solidFill>
                <a:latin typeface="+mj-lt"/>
              </a:rPr>
              <a:t> - 1994</a:t>
            </a:r>
          </a:p>
        </p:txBody>
      </p:sp>
    </p:spTree>
    <p:extLst>
      <p:ext uri="{BB962C8B-B14F-4D97-AF65-F5344CB8AC3E}">
        <p14:creationId xmlns:p14="http://schemas.microsoft.com/office/powerpoint/2010/main" val="133080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615" y="130449"/>
            <a:ext cx="7693819" cy="167654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6219807"/>
            <a:ext cx="37687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08" y="2016463"/>
            <a:ext cx="4648200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168008" y="2397463"/>
            <a:ext cx="4114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fr-FR" altLang="fr-FR" sz="2000" kern="0">
                <a:solidFill>
                  <a:srgbClr val="000000"/>
                </a:solidFill>
                <a:latin typeface="+mj-lt"/>
              </a:rPr>
              <a:t>Comparaison de biopsies diaphragmatiques</a:t>
            </a:r>
          </a:p>
          <a:p>
            <a:pPr lvl="1" eaLnBrk="1" hangingPunct="1"/>
            <a:r>
              <a:rPr lang="fr-FR" altLang="fr-FR" sz="2000" kern="0">
                <a:solidFill>
                  <a:srgbClr val="000000"/>
                </a:solidFill>
                <a:latin typeface="+mj-lt"/>
              </a:rPr>
              <a:t>Chez des donneurs d’organe (VM 18-69h)</a:t>
            </a:r>
          </a:p>
          <a:p>
            <a:pPr lvl="1" eaLnBrk="1" hangingPunct="1"/>
            <a:r>
              <a:rPr lang="fr-FR" altLang="fr-FR" sz="2000" kern="0">
                <a:solidFill>
                  <a:srgbClr val="000000"/>
                </a:solidFill>
                <a:latin typeface="+mj-lt"/>
              </a:rPr>
              <a:t>Chez des volontaires (chirurgie bénigne - VM 2-3h)</a:t>
            </a:r>
          </a:p>
          <a:p>
            <a:pPr lvl="1" eaLnBrk="1" hangingPunct="1">
              <a:buFontTx/>
              <a:buNone/>
            </a:pPr>
            <a:endParaRPr lang="fr-FR" altLang="fr-FR" sz="2000" kern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fr-FR" altLang="fr-FR" sz="2000" kern="0">
                <a:solidFill>
                  <a:srgbClr val="000000"/>
                </a:solidFill>
                <a:latin typeface="+mj-lt"/>
              </a:rPr>
              <a:t>Mise en évidence d’une atrophie musculaire par protéolyse précoce</a:t>
            </a:r>
            <a:endParaRPr lang="fr-FR" altLang="fr-FR" sz="2000" kern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21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7444"/>
          </a:xfrm>
          <a:prstGeom prst="rect">
            <a:avLst/>
          </a:prstGeom>
          <a:solidFill>
            <a:srgbClr val="0D243D"/>
          </a:solidFill>
          <a:ln>
            <a:solidFill>
              <a:srgbClr val="0D2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3723" t="10694" r="8358" b="35950"/>
          <a:stretch/>
        </p:blipFill>
        <p:spPr>
          <a:xfrm>
            <a:off x="11183888" y="8012"/>
            <a:ext cx="1008112" cy="11594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solidFill>
                  <a:schemeClr val="bg1"/>
                </a:solidFill>
              </a:rPr>
              <a:t>Avant l’échographie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127448" y="2420888"/>
            <a:ext cx="10363200" cy="4114800"/>
          </a:xfrm>
        </p:spPr>
        <p:txBody>
          <a:bodyPr/>
          <a:lstStyle/>
          <a:p>
            <a:pPr eaLnBrk="1" hangingPunct="1"/>
            <a:r>
              <a:rPr lang="fr-FR" altLang="fr-FR" sz="2000" b="1" dirty="0">
                <a:solidFill>
                  <a:srgbClr val="000000"/>
                </a:solidFill>
              </a:rPr>
              <a:t>Clinique</a:t>
            </a:r>
            <a:r>
              <a:rPr lang="fr-FR" altLang="fr-FR" sz="2000" dirty="0">
                <a:solidFill>
                  <a:srgbClr val="000000"/>
                </a:solidFill>
              </a:rPr>
              <a:t>: respiration paradoxale…</a:t>
            </a:r>
          </a:p>
          <a:p>
            <a:pPr eaLnBrk="1" hangingPunct="1">
              <a:buFontTx/>
              <a:buNone/>
            </a:pPr>
            <a:endParaRPr lang="fr-FR" altLang="fr-FR" sz="20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2000" b="1" dirty="0">
                <a:solidFill>
                  <a:srgbClr val="000000"/>
                </a:solidFill>
              </a:rPr>
              <a:t>Radio</a:t>
            </a:r>
            <a:r>
              <a:rPr lang="fr-FR" altLang="fr-FR" sz="2000" dirty="0">
                <a:solidFill>
                  <a:srgbClr val="000000"/>
                </a:solidFill>
              </a:rPr>
              <a:t>: surélévation d’un hémi-diaphragme, examen statique</a:t>
            </a:r>
          </a:p>
          <a:p>
            <a:pPr eaLnBrk="1" hangingPunct="1"/>
            <a:endParaRPr lang="fr-FR" altLang="fr-FR" sz="20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2000" b="1" dirty="0">
                <a:solidFill>
                  <a:srgbClr val="000000"/>
                </a:solidFill>
              </a:rPr>
              <a:t>Electromyogramme</a:t>
            </a:r>
            <a:r>
              <a:rPr lang="fr-FR" altLang="fr-FR" sz="2000" dirty="0">
                <a:solidFill>
                  <a:srgbClr val="000000"/>
                </a:solidFill>
              </a:rPr>
              <a:t> : étudie la latence de la réponse </a:t>
            </a:r>
            <a:r>
              <a:rPr lang="fr-FR" altLang="fr-FR" sz="2000" dirty="0" err="1">
                <a:solidFill>
                  <a:srgbClr val="000000"/>
                </a:solidFill>
              </a:rPr>
              <a:t>électromyographique</a:t>
            </a:r>
            <a:r>
              <a:rPr lang="fr-FR" altLang="fr-FR" sz="2000" dirty="0">
                <a:solidFill>
                  <a:srgbClr val="000000"/>
                </a:solidFill>
              </a:rPr>
              <a:t> à la stimulation phrénique électrique ou cervicale -&gt; dépend surtout de la conduction du nerf phrénique</a:t>
            </a:r>
          </a:p>
          <a:p>
            <a:pPr eaLnBrk="1" hangingPunct="1"/>
            <a:endParaRPr lang="fr-FR" altLang="fr-FR" sz="20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2000" dirty="0">
                <a:solidFill>
                  <a:srgbClr val="000000"/>
                </a:solidFill>
              </a:rPr>
              <a:t>Mesure de la </a:t>
            </a:r>
            <a:r>
              <a:rPr lang="fr-FR" altLang="fr-FR" sz="2000" b="1" dirty="0">
                <a:solidFill>
                  <a:srgbClr val="000000"/>
                </a:solidFill>
              </a:rPr>
              <a:t>pression transdiaphragmatique</a:t>
            </a:r>
            <a:r>
              <a:rPr lang="fr-FR" altLang="fr-FR" sz="2000" dirty="0">
                <a:solidFill>
                  <a:srgbClr val="000000"/>
                </a:solidFill>
              </a:rPr>
              <a:t> basale ou en réponse à la stimulation phrénique bilatérale -&gt; nécessite une sonde </a:t>
            </a:r>
            <a:r>
              <a:rPr lang="fr-FR" altLang="fr-FR" sz="2000" dirty="0" err="1">
                <a:solidFill>
                  <a:srgbClr val="000000"/>
                </a:solidFill>
              </a:rPr>
              <a:t>oesogastrique</a:t>
            </a:r>
            <a:r>
              <a:rPr lang="fr-FR" altLang="fr-FR" sz="2000" dirty="0">
                <a:solidFill>
                  <a:srgbClr val="000000"/>
                </a:solidFill>
              </a:rPr>
              <a:t> à double ballonnet</a:t>
            </a:r>
          </a:p>
        </p:txBody>
      </p:sp>
    </p:spTree>
    <p:extLst>
      <p:ext uri="{BB962C8B-B14F-4D97-AF65-F5344CB8AC3E}">
        <p14:creationId xmlns:p14="http://schemas.microsoft.com/office/powerpoint/2010/main" val="3360596148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">
      <a:dk1>
        <a:srgbClr val="808080"/>
      </a:dk1>
      <a:lt1>
        <a:srgbClr val="FFFFFF"/>
      </a:lt1>
      <a:dk2>
        <a:srgbClr val="003366"/>
      </a:dk2>
      <a:lt2>
        <a:srgbClr val="FFFFFF"/>
      </a:lt2>
      <a:accent1>
        <a:srgbClr val="00CC99"/>
      </a:accent1>
      <a:accent2>
        <a:srgbClr val="3333CC"/>
      </a:accent2>
      <a:accent3>
        <a:srgbClr val="AAADB8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rsonnalisé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A4E837E8BDEC42B6CA09F033DE4C82" ma:contentTypeVersion="14" ma:contentTypeDescription="Crée un document." ma:contentTypeScope="" ma:versionID="2f9356e0d734bd17c871d2cc8defe31f">
  <xsd:schema xmlns:xsd="http://www.w3.org/2001/XMLSchema" xmlns:xs="http://www.w3.org/2001/XMLSchema" xmlns:p="http://schemas.microsoft.com/office/2006/metadata/properties" xmlns:ns3="71ee3198-ad49-4a73-841e-575be627089f" xmlns:ns4="929b40e5-3bc7-4390-9883-50d61c3b62b2" targetNamespace="http://schemas.microsoft.com/office/2006/metadata/properties" ma:root="true" ma:fieldsID="b3e5989d8d92a15225d539ba7d435cdf" ns3:_="" ns4:_="">
    <xsd:import namespace="71ee3198-ad49-4a73-841e-575be627089f"/>
    <xsd:import namespace="929b40e5-3bc7-4390-9883-50d61c3b62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e3198-ad49-4a73-841e-575be62708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b40e5-3bc7-4390-9883-50d61c3b62b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3C086E-8C63-4BFF-8ACA-8A5ACC8E0A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B83121-989B-4F26-BDF9-15C6B0F138D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929b40e5-3bc7-4390-9883-50d61c3b62b2"/>
    <ds:schemaRef ds:uri="71ee3198-ad49-4a73-841e-575be627089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552B2B-61CD-4FBD-84BD-9DC2568D39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e3198-ad49-4a73-841e-575be627089f"/>
    <ds:schemaRef ds:uri="929b40e5-3bc7-4390-9883-50d61c3b6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7546</TotalTime>
  <Words>1256</Words>
  <Application>Microsoft Office PowerPoint</Application>
  <PresentationFormat>Grand écran</PresentationFormat>
  <Paragraphs>266</Paragraphs>
  <Slides>52</Slides>
  <Notes>8</Notes>
  <HiddenSlides>0</HiddenSlides>
  <MMClips>6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52</vt:i4>
      </vt:variant>
    </vt:vector>
  </HeadingPairs>
  <TitlesOfParts>
    <vt:vector size="63" baseType="lpstr"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Modèle par défaut</vt:lpstr>
      <vt:lpstr>Photo Editor Photo</vt:lpstr>
      <vt:lpstr>Image bitmap</vt:lpstr>
      <vt:lpstr>Acrobat Document</vt:lpstr>
      <vt:lpstr>Echographie des muscles respiratoires Que retenir en 2022?</vt:lpstr>
      <vt:lpstr>Anatomie du diaphragme</vt:lpstr>
      <vt:lpstr>Le nerf phrénique</vt:lpstr>
      <vt:lpstr>Action mécanique</vt:lpstr>
      <vt:lpstr>Action mécanique</vt:lpstr>
      <vt:lpstr>Pourquoi explorer le diaphragme?</vt:lpstr>
      <vt:lpstr>Pourquoi explorer le diaphragme?</vt:lpstr>
      <vt:lpstr>v</vt:lpstr>
      <vt:lpstr>Avant l’échographie</vt:lpstr>
      <vt:lpstr>Stimulation magnétique du nerf phrénique</vt:lpstr>
      <vt:lpstr>Stimulation magnétique du nerf phrénique</vt:lpstr>
      <vt:lpstr>Echographies du diaphragme: Méthodes</vt:lpstr>
      <vt:lpstr>Excursion diaphragmatique</vt:lpstr>
      <vt:lpstr>Excursion diaphragmatique</vt:lpstr>
      <vt:lpstr>L’excursion est corrélée au volume courant</vt:lpstr>
      <vt:lpstr>Excursion chez le patient ventilé: les limites</vt:lpstr>
      <vt:lpstr>Excursion chez le patient ventilé: les limites</vt:lpstr>
      <vt:lpstr>Epaisseur du diaphragme en zone d’apposition</vt:lpstr>
      <vt:lpstr>Epaisseur du diaphragme en zone d’apposition</vt:lpstr>
      <vt:lpstr>Epaisseur du diaphragme en zone d’apposition</vt:lpstr>
      <vt:lpstr>Epaisseur du diaphragme en zone d’apposition</vt:lpstr>
      <vt:lpstr>Présentation PowerPoint</vt:lpstr>
      <vt:lpstr>Présentation PowerPoint</vt:lpstr>
      <vt:lpstr>Epaississement du diaphragme</vt:lpstr>
      <vt:lpstr>Epaississement du diaphragme</vt:lpstr>
      <vt:lpstr>Calcul de la fraction d’épaississement</vt:lpstr>
      <vt:lpstr>Présentation PowerPoint</vt:lpstr>
      <vt:lpstr>Présentation PowerPoint</vt:lpstr>
      <vt:lpstr>Quelles applications?</vt:lpstr>
      <vt:lpstr>Paralysie diaphragmatique</vt:lpstr>
      <vt:lpstr>Paralysie diaphragmatique</vt:lpstr>
      <vt:lpstr>Sevrage ventilatoire</vt:lpstr>
      <vt:lpstr>Présentation PowerPoint</vt:lpstr>
      <vt:lpstr>Succès de l’extubation à J7</vt:lpstr>
      <vt:lpstr>Succès de l’extubation à J7</vt:lpstr>
      <vt:lpstr>Succès de l’extubation à J7</vt:lpstr>
      <vt:lpstr>Détecter les asynchronies</vt:lpstr>
      <vt:lpstr>Détecter les asynchronies</vt:lpstr>
      <vt:lpstr>Détecter les asynchronies</vt:lpstr>
      <vt:lpstr>Détecter les asynchronies</vt:lpstr>
      <vt:lpstr>Détecter les asynchronies</vt:lpstr>
      <vt:lpstr>Détecter les asynchronies</vt:lpstr>
      <vt:lpstr>Présentation PowerPoint</vt:lpstr>
      <vt:lpstr>Présentation PowerPoint</vt:lpstr>
      <vt:lpstr>Et les autres muscles respiratoires</vt:lpstr>
      <vt:lpstr>Et les autres muscles respiratoires?</vt:lpstr>
      <vt:lpstr>Les muscles expiratoires?</vt:lpstr>
      <vt:lpstr>L’avenir?</vt:lpstr>
      <vt:lpstr>L’avenir?</vt:lpstr>
      <vt:lpstr>L’avenir?</vt:lpstr>
      <vt:lpstr>L’avenir?</vt:lpstr>
      <vt:lpstr>En conclusion</vt:lpstr>
    </vt:vector>
  </TitlesOfParts>
  <Company>NEC Computers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BUT DU TRAVAIL</dc:title>
  <dc:creator>NEC Computers International</dc:creator>
  <cp:lastModifiedBy>DellG15-049</cp:lastModifiedBy>
  <cp:revision>275</cp:revision>
  <cp:lastPrinted>2022-11-27T15:05:32Z</cp:lastPrinted>
  <dcterms:created xsi:type="dcterms:W3CDTF">2005-10-15T19:59:28Z</dcterms:created>
  <dcterms:modified xsi:type="dcterms:W3CDTF">2022-12-01T07:08:58Z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0x010100B8A4E837E8BDEC42B6CA09F033DE4C82</vt:lpwstr>
  </property>
</Properties>
</file>