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373" r:id="rId3"/>
    <p:sldId id="268" r:id="rId4"/>
    <p:sldId id="435" r:id="rId5"/>
    <p:sldId id="434" r:id="rId6"/>
    <p:sldId id="4182" r:id="rId7"/>
    <p:sldId id="436" r:id="rId8"/>
    <p:sldId id="4180" r:id="rId9"/>
    <p:sldId id="494" r:id="rId10"/>
    <p:sldId id="495" r:id="rId11"/>
    <p:sldId id="496" r:id="rId12"/>
    <p:sldId id="4184" r:id="rId13"/>
    <p:sldId id="4176" r:id="rId14"/>
    <p:sldId id="4183" r:id="rId15"/>
    <p:sldId id="4185" r:id="rId16"/>
    <p:sldId id="4202" r:id="rId17"/>
    <p:sldId id="4189" r:id="rId18"/>
    <p:sldId id="4192" r:id="rId19"/>
    <p:sldId id="4187" r:id="rId20"/>
    <p:sldId id="4203" r:id="rId21"/>
    <p:sldId id="4188" r:id="rId22"/>
    <p:sldId id="491" r:id="rId23"/>
    <p:sldId id="439" r:id="rId24"/>
    <p:sldId id="4194" r:id="rId25"/>
    <p:sldId id="4191" r:id="rId26"/>
    <p:sldId id="4197" r:id="rId27"/>
    <p:sldId id="488" r:id="rId28"/>
    <p:sldId id="446" r:id="rId29"/>
    <p:sldId id="448" r:id="rId30"/>
    <p:sldId id="449" r:id="rId31"/>
    <p:sldId id="451" r:id="rId32"/>
    <p:sldId id="489" r:id="rId33"/>
    <p:sldId id="459" r:id="rId34"/>
    <p:sldId id="462" r:id="rId35"/>
    <p:sldId id="464" r:id="rId36"/>
    <p:sldId id="493" r:id="rId37"/>
    <p:sldId id="468" r:id="rId38"/>
    <p:sldId id="478" r:id="rId39"/>
    <p:sldId id="483" r:id="rId40"/>
    <p:sldId id="4198" r:id="rId41"/>
    <p:sldId id="482" r:id="rId42"/>
    <p:sldId id="4195" r:id="rId43"/>
    <p:sldId id="349" r:id="rId44"/>
    <p:sldId id="487" r:id="rId45"/>
    <p:sldId id="497" r:id="rId46"/>
    <p:sldId id="4177" r:id="rId47"/>
    <p:sldId id="4178" r:id="rId48"/>
    <p:sldId id="4173" r:id="rId49"/>
    <p:sldId id="882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4F90B-D10A-4D3A-8AC0-C0BF6937C2EF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E4BA8-DDBB-42F0-A106-8D60952589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25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E7052-3E1B-44FA-98F0-B1D517DDA83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6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we</a:t>
            </a:r>
            <a:r>
              <a:rPr lang="fr-FR" dirty="0"/>
              <a:t> assume </a:t>
            </a:r>
            <a:r>
              <a:rPr lang="fr-FR" dirty="0" err="1"/>
              <a:t>that</a:t>
            </a:r>
            <a:r>
              <a:rPr lang="fr-FR" dirty="0"/>
              <a:t> US </a:t>
            </a:r>
            <a:r>
              <a:rPr lang="fr-FR" dirty="0" err="1"/>
              <a:t>is</a:t>
            </a:r>
            <a:r>
              <a:rPr lang="fr-FR" dirty="0"/>
              <a:t> the new</a:t>
            </a:r>
            <a:r>
              <a:rPr lang="fr-FR" baseline="0" dirty="0"/>
              <a:t> </a:t>
            </a:r>
            <a:r>
              <a:rPr lang="fr-FR" baseline="0" dirty="0" err="1"/>
              <a:t>stethoscope</a:t>
            </a:r>
            <a:r>
              <a:rPr lang="fr-FR" baseline="0" dirty="0"/>
              <a:t>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must use </a:t>
            </a:r>
            <a:r>
              <a:rPr lang="fr-FR" baseline="0" dirty="0" err="1"/>
              <a:t>it</a:t>
            </a:r>
            <a:r>
              <a:rPr lang="fr-FR" baseline="0" dirty="0"/>
              <a:t> as a </a:t>
            </a:r>
            <a:r>
              <a:rPr lang="fr-FR" baseline="0" dirty="0" err="1"/>
              <a:t>stethoscope</a:t>
            </a:r>
            <a:r>
              <a:rPr lang="fr-FR" baseline="0" dirty="0"/>
              <a:t>.</a:t>
            </a:r>
          </a:p>
          <a:p>
            <a:r>
              <a:rPr lang="fr-FR" baseline="0" err="1"/>
              <a:t>Nobody</a:t>
            </a:r>
            <a:r>
              <a:rPr lang="fr-FR" baseline="0"/>
              <a:t> lisiten </a:t>
            </a:r>
            <a:r>
              <a:rPr lang="fr-FR" baseline="0" dirty="0" err="1"/>
              <a:t>only</a:t>
            </a:r>
            <a:r>
              <a:rPr lang="fr-FR" baseline="0" dirty="0"/>
              <a:t> the </a:t>
            </a:r>
            <a:r>
              <a:rPr lang="fr-FR" baseline="0" dirty="0" err="1"/>
              <a:t>heart</a:t>
            </a:r>
            <a:r>
              <a:rPr lang="fr-FR" baseline="0" dirty="0"/>
              <a:t> and </a:t>
            </a:r>
            <a:r>
              <a:rPr lang="fr-FR" baseline="0" dirty="0" err="1"/>
              <a:t>never</a:t>
            </a:r>
            <a:r>
              <a:rPr lang="fr-FR" baseline="0" dirty="0"/>
              <a:t> the </a:t>
            </a:r>
            <a:r>
              <a:rPr lang="fr-FR" baseline="0" dirty="0" err="1"/>
              <a:t>lungs</a:t>
            </a:r>
            <a:endParaRPr lang="fr-FR" baseline="0" dirty="0"/>
          </a:p>
          <a:p>
            <a:r>
              <a:rPr lang="fr-FR" baseline="0" dirty="0" err="1"/>
              <a:t>Nobody</a:t>
            </a:r>
            <a:r>
              <a:rPr lang="fr-FR" baseline="0" dirty="0"/>
              <a:t> </a:t>
            </a:r>
            <a:r>
              <a:rPr lang="fr-FR" baseline="0" dirty="0" err="1"/>
              <a:t>listen</a:t>
            </a:r>
            <a:r>
              <a:rPr lang="fr-FR" baseline="0" dirty="0"/>
              <a:t> </a:t>
            </a:r>
            <a:r>
              <a:rPr lang="fr-FR" baseline="0" dirty="0" err="1"/>
              <a:t>always</a:t>
            </a:r>
            <a:r>
              <a:rPr lang="fr-FR" baseline="0" dirty="0"/>
              <a:t> the </a:t>
            </a:r>
            <a:r>
              <a:rPr lang="fr-FR" baseline="0" dirty="0" err="1"/>
              <a:t>lung</a:t>
            </a:r>
            <a:r>
              <a:rPr lang="fr-FR" baseline="0" dirty="0"/>
              <a:t> and </a:t>
            </a:r>
            <a:r>
              <a:rPr lang="fr-FR" baseline="0" dirty="0" err="1"/>
              <a:t>never</a:t>
            </a:r>
            <a:r>
              <a:rPr lang="fr-FR" baseline="0" dirty="0"/>
              <a:t> the </a:t>
            </a:r>
            <a:r>
              <a:rPr lang="fr-FR" baseline="0" dirty="0" err="1"/>
              <a:t>heart</a:t>
            </a:r>
            <a:endParaRPr lang="fr-FR" baseline="0" dirty="0"/>
          </a:p>
          <a:p>
            <a:r>
              <a:rPr lang="fr-FR" baseline="0" dirty="0"/>
              <a:t>No </a:t>
            </a:r>
            <a:r>
              <a:rPr lang="fr-FR" baseline="0" dirty="0" err="1"/>
              <a:t>we</a:t>
            </a:r>
            <a:r>
              <a:rPr lang="fr-FR" baseline="0" dirty="0"/>
              <a:t> must </a:t>
            </a:r>
            <a:r>
              <a:rPr lang="fr-FR" baseline="0" dirty="0" err="1"/>
              <a:t>listen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and the </a:t>
            </a:r>
            <a:r>
              <a:rPr lang="fr-FR" baseline="0" dirty="0" err="1"/>
              <a:t>lung</a:t>
            </a:r>
            <a:endParaRPr lang="fr-FR" baseline="0" dirty="0"/>
          </a:p>
          <a:p>
            <a:r>
              <a:rPr lang="fr-FR" baseline="0" dirty="0"/>
              <a:t>So the key message </a:t>
            </a:r>
            <a:r>
              <a:rPr lang="fr-FR" baseline="0" dirty="0" err="1"/>
              <a:t>is</a:t>
            </a:r>
            <a:r>
              <a:rPr lang="fr-FR" baseline="0" dirty="0"/>
              <a:t> to combine </a:t>
            </a:r>
            <a:r>
              <a:rPr lang="fr-FR" baseline="0" dirty="0" err="1"/>
              <a:t>ultrasounds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58B6-37DE-46EA-9F95-A12B3B1FF4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59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97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85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42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10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06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1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87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75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85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6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03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D09C-FDCD-4BEE-927C-8BF406CA2E5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F9EC-41AD-4EA5-B14A-0E1371D521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3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hajournals.org/doi/full/10.1161/circulationaha.117.026622#R21%20R22" TargetMode="External"/><Relationship Id="rId13" Type="http://schemas.openxmlformats.org/officeDocument/2006/relationships/hyperlink" Target="https://www.ahajournals.org/doi/full/10.1161/circulationaha.117.026622#R22" TargetMode="External"/><Relationship Id="rId3" Type="http://schemas.openxmlformats.org/officeDocument/2006/relationships/hyperlink" Target="https://www.ahajournals.org/doi/full/10.1161/circulationaha.117.026622#R16" TargetMode="External"/><Relationship Id="rId7" Type="http://schemas.openxmlformats.org/officeDocument/2006/relationships/hyperlink" Target="https://www.ahajournals.org/doi/full/10.1161/circulationaha.117.026622#R20" TargetMode="External"/><Relationship Id="rId12" Type="http://schemas.openxmlformats.org/officeDocument/2006/relationships/hyperlink" Target="https://www.ahajournals.org/doi/full/10.1161/circulationaha.117.026622#R17" TargetMode="External"/><Relationship Id="rId17" Type="http://schemas.openxmlformats.org/officeDocument/2006/relationships/image" Target="../media/image46.png"/><Relationship Id="rId2" Type="http://schemas.openxmlformats.org/officeDocument/2006/relationships/hyperlink" Target="https://www.ahajournals.org/doi/full/10.1161/circulationaha.117.026622#R13" TargetMode="Externa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hajournals.org/doi/full/10.1161/circulationaha.117.026622#R14" TargetMode="External"/><Relationship Id="rId11" Type="http://schemas.openxmlformats.org/officeDocument/2006/relationships/hyperlink" Target="https://www.ahajournals.org/doi/full/10.1161/circulationaha.117.026622#R25" TargetMode="External"/><Relationship Id="rId5" Type="http://schemas.openxmlformats.org/officeDocument/2006/relationships/hyperlink" Target="https://www.ahajournals.org/doi/full/10.1161/circulationaha.117.026622#R19" TargetMode="External"/><Relationship Id="rId15" Type="http://schemas.openxmlformats.org/officeDocument/2006/relationships/hyperlink" Target="https://www.ahajournals.org/doi/full/10.1161/circulationaha.117.026622#R27" TargetMode="External"/><Relationship Id="rId10" Type="http://schemas.openxmlformats.org/officeDocument/2006/relationships/hyperlink" Target="https://www.ahajournals.org/doi/full/10.1161/circulationaha.117.026622#R24" TargetMode="External"/><Relationship Id="rId4" Type="http://schemas.openxmlformats.org/officeDocument/2006/relationships/hyperlink" Target="https://www.ahajournals.org/doi/full/10.1161/circulationaha.117.026622#R17%20R18" TargetMode="External"/><Relationship Id="rId9" Type="http://schemas.openxmlformats.org/officeDocument/2006/relationships/hyperlink" Target="https://www.ahajournals.org/doi/full/10.1161/circulationaha.117.026622#R23" TargetMode="External"/><Relationship Id="rId14" Type="http://schemas.openxmlformats.org/officeDocument/2006/relationships/hyperlink" Target="https://www.ahajournals.org/doi/full/10.1161/circulationaha.117.026622#R2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936878X14005464?via=ihub#tbl3fnlowast" TargetMode="External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emf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80.png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7.emf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03468" y="4741948"/>
            <a:ext cx="6829520" cy="86203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>
            <a:normAutofit/>
          </a:bodyPr>
          <a:lstStyle/>
          <a:p>
            <a:pPr algn="l"/>
            <a:r>
              <a:rPr lang="fr-FR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ultra-portatif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03468" y="5839017"/>
            <a:ext cx="6829520" cy="638785"/>
          </a:xfrm>
        </p:spPr>
        <p:txBody>
          <a:bodyPr>
            <a:noAutofit/>
          </a:bodyPr>
          <a:lstStyle/>
          <a:p>
            <a:pPr algn="l"/>
            <a:r>
              <a:rPr lang="fr-F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 Laurent </a:t>
            </a:r>
            <a:r>
              <a:rPr lang="fr-FR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Zieleskiewicz</a:t>
            </a:r>
            <a:endParaRPr lang="fr-F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d’Anesthésie et de Réanimation  Hôpital Nord–Marseille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AC4BFE-130A-0597-2ED7-77DD2F09E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4" b="13719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7" name="Image 6" descr="Une image contenant montagne, ciel, extérieur, herbe&#10;&#10;Description générée automatiqueme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r="9271" b="-4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texte, moniteur&#10;&#10;Description générée automatiquement">
            <a:extLst>
              <a:ext uri="{FF2B5EF4-FFF2-40B4-BE49-F238E27FC236}">
                <a16:creationId xmlns:a16="http://schemas.microsoft.com/office/drawing/2014/main" id="{F8202D5A-DEF0-9364-98F8-76EE2EF1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8" r="3" b="3533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7078E2-0CC4-402B-BACB-269F0EA5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9074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Image 10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800EEEBC-CC37-C6FC-4998-5F5929D245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49" r="-2" b="34379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Résultat de recherche d'images pour &quot;aphm&quot;"/>
          <p:cNvSpPr>
            <a:spLocks noChangeAspect="1" noChangeArrowheads="1"/>
          </p:cNvSpPr>
          <p:nvPr/>
        </p:nvSpPr>
        <p:spPr bwMode="auto">
          <a:xfrm>
            <a:off x="14922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3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6"/>
    </mc:Choice>
    <mc:Fallback xmlns="">
      <p:transition spd="slow" advTm="17416"/>
    </mc:Fallback>
  </mc:AlternateContent>
  <p:extLst>
    <p:ext uri="{E180D4A7-C9FB-4DFB-919C-405C955672EB}">
      <p14:showEvtLst xmlns:p14="http://schemas.microsoft.com/office/powerpoint/2010/main">
        <p14:playEvt time="145" objId="8"/>
        <p14:playEvt time="17341" objId="8"/>
        <p14:stopEvt time="17416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111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542C4A-4014-3863-381E-61AD67E8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6" y="438559"/>
            <a:ext cx="6823549" cy="1881559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Avec ou sans écran intégré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B97A51-512F-0BEF-945C-069CF6EA4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379" y="314813"/>
            <a:ext cx="6745314" cy="1881559"/>
          </a:xfrm>
        </p:spPr>
        <p:txBody>
          <a:bodyPr anchor="ctr">
            <a:normAutofit/>
          </a:bodyPr>
          <a:lstStyle/>
          <a:p>
            <a:endParaRPr lang="fr-FR" sz="200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3FC10D-7C6B-6FAD-2809-A4B1423B2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5" y="2802519"/>
            <a:ext cx="3099725" cy="34418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0B78FA-21C6-E218-B540-E35895551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04" y="2758677"/>
            <a:ext cx="2759698" cy="27944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7AC313-5521-5594-9044-BE564D5A7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785" y="2802518"/>
            <a:ext cx="3782015" cy="309028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72E008-6259-97D1-2BDE-F97894D15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456" y="1908346"/>
            <a:ext cx="2239253" cy="9591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2D8C5C-E3A5-A538-2B3B-97132B2B1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819" y="2758677"/>
            <a:ext cx="2586182" cy="32112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E16BA4F-B34E-2010-62E5-297B21E11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073" y="0"/>
            <a:ext cx="2857500" cy="26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72342D-4B96-3681-8F19-2839B029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202" y="112003"/>
            <a:ext cx="3091607" cy="1655483"/>
          </a:xfrm>
        </p:spPr>
        <p:txBody>
          <a:bodyPr anchor="b">
            <a:normAutofit/>
          </a:bodyPr>
          <a:lstStyle/>
          <a:p>
            <a:pPr algn="ctr"/>
            <a:r>
              <a:rPr lang="fr-FR" sz="3700" dirty="0">
                <a:latin typeface="Arial Black" panose="020B0A04020102020204" pitchFamily="34" charset="0"/>
              </a:rPr>
              <a:t>Principaux modèles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47554D-B8E3-ADCB-4536-3D9482771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0" b="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D7B31-BF8E-A37C-3D97-5AF4FF79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144990"/>
            <a:ext cx="2992337" cy="2254259"/>
          </a:xfrm>
          <a:solidFill>
            <a:schemeClr val="bg2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Type sonde</a:t>
            </a:r>
          </a:p>
          <a:p>
            <a:pPr marL="0" indent="0" algn="ctr">
              <a:buNone/>
            </a:pPr>
            <a:r>
              <a:rPr lang="fr-FR" sz="4400" b="1" dirty="0"/>
              <a:t>Connexion</a:t>
            </a:r>
          </a:p>
          <a:p>
            <a:pPr marL="0" indent="0" algn="ctr">
              <a:buNone/>
            </a:pPr>
            <a:r>
              <a:rPr lang="fr-FR" sz="4400" b="1" dirty="0"/>
              <a:t>Cout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C84A31-33AB-6939-CC76-8DFFDD44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93" y="4621180"/>
            <a:ext cx="2219392" cy="14335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6ACAB5-A4F7-8CDC-BCE6-4E9E5DAB48D5}"/>
              </a:ext>
            </a:extLst>
          </p:cNvPr>
          <p:cNvSpPr txBox="1"/>
          <p:nvPr/>
        </p:nvSpPr>
        <p:spPr>
          <a:xfrm>
            <a:off x="8331200" y="5929745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Alpinion</a:t>
            </a:r>
            <a:r>
              <a:rPr lang="fr-FR" dirty="0"/>
              <a:t> mini-sono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2325E2-9932-9387-0C58-21DB38A05EAF}"/>
              </a:ext>
            </a:extLst>
          </p:cNvPr>
          <p:cNvSpPr/>
          <p:nvPr/>
        </p:nvSpPr>
        <p:spPr>
          <a:xfrm>
            <a:off x="117446" y="3959604"/>
            <a:ext cx="8115280" cy="914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A7821-F92F-7426-96A7-0EDA4FF364CF}"/>
              </a:ext>
            </a:extLst>
          </p:cNvPr>
          <p:cNvSpPr/>
          <p:nvPr/>
        </p:nvSpPr>
        <p:spPr>
          <a:xfrm>
            <a:off x="58733" y="5439509"/>
            <a:ext cx="8115280" cy="914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1E4260-B99B-6FAB-938F-8FFB269D34EE}"/>
              </a:ext>
            </a:extLst>
          </p:cNvPr>
          <p:cNvSpPr/>
          <p:nvPr/>
        </p:nvSpPr>
        <p:spPr>
          <a:xfrm>
            <a:off x="8570922" y="4667679"/>
            <a:ext cx="3224169" cy="16554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4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849F2D-7687-D5D6-B9D4-1EB395E6B4BB}"/>
              </a:ext>
            </a:extLst>
          </p:cNvPr>
          <p:cNvSpPr txBox="1">
            <a:spLocks/>
          </p:cNvSpPr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</a:rPr>
              <a:t>Performances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C149B3-B8C3-131B-1EDC-107F4ACD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52" y="307731"/>
            <a:ext cx="1834692" cy="39976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F975D3-2DEF-606C-F4AA-12E11231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4" r="13827" b="1"/>
          <a:stretch/>
        </p:blipFill>
        <p:spPr>
          <a:xfrm>
            <a:off x="6502650" y="307731"/>
            <a:ext cx="5282703" cy="3997637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D09C524A-37CC-1D65-98E7-9B9CD7CFD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32" y="729673"/>
            <a:ext cx="1062753" cy="127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2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445769-840B-ED3C-6C0D-860989CB4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57" y="516347"/>
            <a:ext cx="6276975" cy="126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CBD157-D6DF-6408-4636-01835B16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079" y="2180660"/>
            <a:ext cx="7186921" cy="442666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BEAAEBE-385F-5DEA-1AFF-572EBDD0750A}"/>
              </a:ext>
            </a:extLst>
          </p:cNvPr>
          <p:cNvSpPr/>
          <p:nvPr/>
        </p:nvSpPr>
        <p:spPr>
          <a:xfrm>
            <a:off x="5362576" y="2180660"/>
            <a:ext cx="177902" cy="1278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A9A2220-C6C4-94A2-C6BE-68F55C356AD2}"/>
              </a:ext>
            </a:extLst>
          </p:cNvPr>
          <p:cNvSpPr/>
          <p:nvPr/>
        </p:nvSpPr>
        <p:spPr>
          <a:xfrm>
            <a:off x="5051324" y="4426099"/>
            <a:ext cx="177902" cy="1278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2E7E762-350D-8284-7CFF-6183ADCC5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63" y="2244569"/>
            <a:ext cx="4356736" cy="451914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8A706A-86AB-648E-D179-46D88EC81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637" y="1145233"/>
            <a:ext cx="4002958" cy="733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0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8FB8A39-5268-580E-AC97-8FD8A57027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952520"/>
              </p:ext>
            </p:extLst>
          </p:nvPr>
        </p:nvGraphicFramePr>
        <p:xfrm>
          <a:off x="643466" y="1667483"/>
          <a:ext cx="10905067" cy="5090866"/>
        </p:xfrm>
        <a:graphic>
          <a:graphicData uri="http://schemas.openxmlformats.org/drawingml/2006/table">
            <a:tbl>
              <a:tblPr>
                <a:solidFill>
                  <a:srgbClr val="404040"/>
                </a:solidFill>
              </a:tblPr>
              <a:tblGrid>
                <a:gridCol w="4414284">
                  <a:extLst>
                    <a:ext uri="{9D8B030D-6E8A-4147-A177-3AD203B41FA5}">
                      <a16:colId xmlns:a16="http://schemas.microsoft.com/office/drawing/2014/main" val="1205313973"/>
                    </a:ext>
                  </a:extLst>
                </a:gridCol>
                <a:gridCol w="3249887">
                  <a:extLst>
                    <a:ext uri="{9D8B030D-6E8A-4147-A177-3AD203B41FA5}">
                      <a16:colId xmlns:a16="http://schemas.microsoft.com/office/drawing/2014/main" val="2118651264"/>
                    </a:ext>
                  </a:extLst>
                </a:gridCol>
                <a:gridCol w="3240896">
                  <a:extLst>
                    <a:ext uri="{9D8B030D-6E8A-4147-A177-3AD203B41FA5}">
                      <a16:colId xmlns:a16="http://schemas.microsoft.com/office/drawing/2014/main" val="3498968810"/>
                    </a:ext>
                  </a:extLst>
                </a:gridCol>
              </a:tblGrid>
              <a:tr h="462806">
                <a:tc gridSpan="3"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bg1"/>
                          </a:solidFill>
                        </a:rPr>
                        <a:t>Table 1. Sensitivity and Specificity of Handheld Echocardiography for Evaluating Cardiac Structures and Function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43111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Diagnostic Accuracy (%)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071705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Cardiac Targets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Sensitivity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Specificity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38544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Left ventricular dilation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13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16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–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19</a:t>
                      </a:r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73–100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64–93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376608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Left ventricular systolic function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13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14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16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–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23</a:t>
                      </a:r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&gt;90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&gt;90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484490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Left ventricular hypertrophy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</a:t>
                      </a:r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&gt;90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967003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Inferior vena cava dilation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16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≈70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&gt;80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198135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Left atrial dilation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25</a:t>
                      </a:r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53–75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72–94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57352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Pericardial effusion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16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17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</a:t>
                      </a:r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89–91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≈96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15324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Valvular heart disease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13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17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26</a:t>
                      </a:r>
                      <a:r>
                        <a:rPr lang="fr-FR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fr-FR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27</a:t>
                      </a:r>
                      <a:endParaRPr lang="fr-FR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≈80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cap="none" spc="0">
                          <a:solidFill>
                            <a:schemeClr val="bg1"/>
                          </a:solidFill>
                          <a:effectLst/>
                        </a:rPr>
                        <a:t>≈80</a:t>
                      </a: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119865"/>
                  </a:ext>
                </a:extLst>
              </a:tr>
              <a:tr h="462806">
                <a:tc>
                  <a:txBody>
                    <a:bodyPr/>
                    <a:lstStyle/>
                    <a:p>
                      <a:pPr algn="l"/>
                      <a:r>
                        <a:rPr lang="en-US" sz="1800" cap="none" spc="0">
                          <a:solidFill>
                            <a:schemeClr val="bg1"/>
                          </a:solidFill>
                          <a:effectLst/>
                        </a:rPr>
                        <a:t>Right ventricle dilation and function</a:t>
                      </a:r>
                      <a:r>
                        <a:rPr lang="en-US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14</a:t>
                      </a:r>
                      <a:r>
                        <a:rPr lang="en-US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en-US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</a:t>
                      </a:r>
                      <a:r>
                        <a:rPr lang="en-US" sz="1800" cap="none" spc="0" baseline="3000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en-US" sz="1800" b="1" u="none" strike="noStrike" cap="none" spc="0" baseline="30000">
                          <a:solidFill>
                            <a:schemeClr val="bg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22</a:t>
                      </a:r>
                      <a:endParaRPr lang="en-US" sz="180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cap="none" spc="0" dirty="0">
                          <a:solidFill>
                            <a:schemeClr val="bg1"/>
                          </a:solidFill>
                          <a:effectLst/>
                        </a:rPr>
                        <a:t>Variable </a:t>
                      </a:r>
                      <a:r>
                        <a:rPr lang="fr-FR" sz="1800" cap="none" spc="0" dirty="0" err="1">
                          <a:solidFill>
                            <a:schemeClr val="bg1"/>
                          </a:solidFill>
                          <a:effectLst/>
                        </a:rPr>
                        <a:t>among</a:t>
                      </a:r>
                      <a:r>
                        <a:rPr lang="fr-FR" sz="1800" cap="none" spc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1800" cap="none" spc="0" dirty="0" err="1">
                          <a:solidFill>
                            <a:schemeClr val="bg1"/>
                          </a:solidFill>
                          <a:effectLst/>
                        </a:rPr>
                        <a:t>studies</a:t>
                      </a:r>
                      <a:endParaRPr lang="fr-FR" sz="1800" cap="none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9968" marR="89968" marT="122889" marB="4498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4040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00357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DB2A926-A821-BBC7-518A-A6A3D436C3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27707" y="358004"/>
            <a:ext cx="4686300" cy="10763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4A62DD-5034-1F80-A187-A3F81B3E8F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835" y="228904"/>
            <a:ext cx="66675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30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3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E6E6E8-7BDF-F862-21A8-CA2CB80F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600" dirty="0">
                <a:solidFill>
                  <a:srgbClr val="FFFFFF"/>
                </a:solidFill>
              </a:rPr>
              <a:t>&gt; Exam clinique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FC18B0-DC9B-2BD6-B3B6-5084FE7D9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788" y="227680"/>
            <a:ext cx="5678382" cy="1357840"/>
          </a:xfrm>
          <a:prstGeom prst="rect">
            <a:avLst/>
          </a:prstGeom>
        </p:spPr>
      </p:pic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D23BDC8B-4899-14BA-523A-A7D4842D23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425215"/>
              </p:ext>
            </p:extLst>
          </p:nvPr>
        </p:nvGraphicFramePr>
        <p:xfrm>
          <a:off x="3674378" y="1778466"/>
          <a:ext cx="8061820" cy="5018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12364">
                  <a:extLst>
                    <a:ext uri="{9D8B030D-6E8A-4147-A177-3AD203B41FA5}">
                      <a16:colId xmlns:a16="http://schemas.microsoft.com/office/drawing/2014/main" val="267979394"/>
                    </a:ext>
                  </a:extLst>
                </a:gridCol>
                <a:gridCol w="1612364">
                  <a:extLst>
                    <a:ext uri="{9D8B030D-6E8A-4147-A177-3AD203B41FA5}">
                      <a16:colId xmlns:a16="http://schemas.microsoft.com/office/drawing/2014/main" val="3182205119"/>
                    </a:ext>
                  </a:extLst>
                </a:gridCol>
                <a:gridCol w="1612364">
                  <a:extLst>
                    <a:ext uri="{9D8B030D-6E8A-4147-A177-3AD203B41FA5}">
                      <a16:colId xmlns:a16="http://schemas.microsoft.com/office/drawing/2014/main" val="1851076084"/>
                    </a:ext>
                  </a:extLst>
                </a:gridCol>
                <a:gridCol w="1612364">
                  <a:extLst>
                    <a:ext uri="{9D8B030D-6E8A-4147-A177-3AD203B41FA5}">
                      <a16:colId xmlns:a16="http://schemas.microsoft.com/office/drawing/2014/main" val="3434345894"/>
                    </a:ext>
                  </a:extLst>
                </a:gridCol>
                <a:gridCol w="1612364">
                  <a:extLst>
                    <a:ext uri="{9D8B030D-6E8A-4147-A177-3AD203B41FA5}">
                      <a16:colId xmlns:a16="http://schemas.microsoft.com/office/drawing/2014/main" val="1293236406"/>
                    </a:ext>
                  </a:extLst>
                </a:gridCol>
              </a:tblGrid>
              <a:tr h="331400">
                <a:tc>
                  <a:txBody>
                    <a:bodyPr/>
                    <a:lstStyle/>
                    <a:p>
                      <a:r>
                        <a:rPr lang="fr-FR" sz="1200" b="1" dirty="0" err="1">
                          <a:effectLst/>
                        </a:rPr>
                        <a:t>Echocardiogram</a:t>
                      </a:r>
                      <a:r>
                        <a:rPr lang="fr-FR" sz="1200" b="1" dirty="0">
                          <a:effectLst/>
                        </a:rPr>
                        <a:t> </a:t>
                      </a:r>
                      <a:r>
                        <a:rPr lang="fr-FR" sz="1200" b="1" dirty="0" err="1">
                          <a:effectLst/>
                        </a:rPr>
                        <a:t>Finding</a:t>
                      </a:r>
                      <a:endParaRPr lang="fr-FR" sz="1200" b="1" dirty="0">
                        <a:effectLst/>
                      </a:endParaRP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HHU % Correct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PE % Correct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% Difference (95% CI)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p Value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1029230494"/>
                  </a:ext>
                </a:extLst>
              </a:tr>
              <a:tr h="331400">
                <a:tc>
                  <a:txBody>
                    <a:bodyPr/>
                    <a:lstStyle/>
                    <a:p>
                      <a:r>
                        <a:rPr lang="pt-BR" sz="1200">
                          <a:effectLst/>
                        </a:rPr>
                        <a:t>Normal LV function (n = 196)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89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58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31 (23 to 39)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&lt;0.0001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3007506050"/>
                  </a:ext>
                </a:extLst>
              </a:tr>
              <a:tr h="331400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Abnormal LV function (n = 54)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96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35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61 (45 to 77)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&lt;0.0001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1913767142"/>
                  </a:ext>
                </a:extLst>
              </a:tr>
              <a:tr h="331400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Normal RV function (n = 203)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94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57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37 (30 to 45)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&lt;0.0001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3124075732"/>
                  </a:ext>
                </a:extLst>
              </a:tr>
              <a:tr h="331400">
                <a:tc>
                  <a:txBody>
                    <a:bodyPr/>
                    <a:lstStyle/>
                    <a:p>
                      <a:r>
                        <a:rPr lang="fr-FR" sz="1200" dirty="0" err="1">
                          <a:effectLst/>
                        </a:rPr>
                        <a:t>Abnormal</a:t>
                      </a:r>
                      <a:r>
                        <a:rPr lang="fr-FR" sz="1200" dirty="0">
                          <a:effectLst/>
                        </a:rPr>
                        <a:t> RV </a:t>
                      </a:r>
                      <a:r>
                        <a:rPr lang="fr-FR" sz="1200" dirty="0" err="1">
                          <a:effectLst/>
                        </a:rPr>
                        <a:t>function</a:t>
                      </a:r>
                      <a:r>
                        <a:rPr lang="fr-FR" sz="1200" dirty="0">
                          <a:effectLst/>
                        </a:rPr>
                        <a:t> (n = 47)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68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21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47 (26 to 67)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0.0001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1382336604"/>
                  </a:ext>
                </a:extLst>
              </a:tr>
              <a:tr h="472588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Pulmonary hypertension absent (n = 191)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92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89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3.1 (−3 to 9.3)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0.36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493082105"/>
                  </a:ext>
                </a:extLst>
              </a:tr>
              <a:tr h="472588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Pulmonary hypertension present (n = 59)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53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42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10 (−8.3 to 28.6)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0.33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238679903"/>
                  </a:ext>
                </a:extLst>
              </a:tr>
              <a:tr h="33140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Valve disease, mild or absent (n = 199)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94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91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3.5 (−1.9 to 8.9)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0.23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837669696"/>
                  </a:ext>
                </a:extLst>
              </a:tr>
              <a:tr h="472588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Valve disease, moderate or severe (n = 51)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71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31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39 (19 to 59)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0.0003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259797617"/>
                  </a:ext>
                </a:extLst>
              </a:tr>
              <a:tr h="472588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Miscellaneous findings</a:t>
                      </a:r>
                      <a:r>
                        <a:rPr lang="en-US" sz="1200" u="none" strike="noStrike" baseline="30000">
                          <a:solidFill>
                            <a:srgbClr val="0C7DBB"/>
                          </a:solidFill>
                          <a:effectLst/>
                          <a:hlinkClick r:id="rId3"/>
                        </a:rPr>
                        <a:t>∗</a:t>
                      </a:r>
                      <a:r>
                        <a:rPr lang="en-US" sz="1200">
                          <a:effectLst/>
                        </a:rPr>
                        <a:t> absent (n = 143)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77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64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13 (1.7 to 23.5)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0.02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1164052017"/>
                  </a:ext>
                </a:extLst>
              </a:tr>
              <a:tr h="472588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Miscellaneous findings</a:t>
                      </a:r>
                      <a:r>
                        <a:rPr lang="en-US" sz="1200" u="none" strike="noStrike" baseline="30000">
                          <a:solidFill>
                            <a:srgbClr val="0C7DBB"/>
                          </a:solidFill>
                          <a:effectLst/>
                          <a:hlinkClick r:id="rId3"/>
                        </a:rPr>
                        <a:t>∗</a:t>
                      </a:r>
                      <a:r>
                        <a:rPr lang="en-US" sz="1200">
                          <a:effectLst/>
                        </a:rPr>
                        <a:t> present (n = 107)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47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3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44 (33 to 55)</a:t>
                      </a:r>
                    </a:p>
                  </a:txBody>
                  <a:tcPr marL="24512" marR="24512" marT="24512" marB="24512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&lt;0.0001</a:t>
                      </a:r>
                    </a:p>
                  </a:txBody>
                  <a:tcPr marL="24512" marR="24512" marT="24512" marB="24512"/>
                </a:tc>
                <a:extLst>
                  <a:ext uri="{0D108BD9-81ED-4DB2-BD59-A6C34878D82A}">
                    <a16:rowId xmlns:a16="http://schemas.microsoft.com/office/drawing/2014/main" val="355417479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7FFBF3E-2319-F519-61E7-A123B825E13C}"/>
              </a:ext>
            </a:extLst>
          </p:cNvPr>
          <p:cNvSpPr/>
          <p:nvPr/>
        </p:nvSpPr>
        <p:spPr>
          <a:xfrm>
            <a:off x="3615655" y="2080470"/>
            <a:ext cx="8145710" cy="16694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AC94B5-D4CB-1B15-5F50-EFB4454E254F}"/>
              </a:ext>
            </a:extLst>
          </p:cNvPr>
          <p:cNvSpPr/>
          <p:nvPr/>
        </p:nvSpPr>
        <p:spPr>
          <a:xfrm>
            <a:off x="3615655" y="5053366"/>
            <a:ext cx="8145710" cy="16694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7DD610-26E2-0BFE-2BA7-4D6DE31AA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710" y="1764800"/>
            <a:ext cx="8382378" cy="50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EE7AF6-A1BC-6877-ADAA-E85B69CA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58" y="-131510"/>
            <a:ext cx="5275742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>
                <a:latin typeface="Arial Black" panose="020B0A04020102020204" pitchFamily="34" charset="0"/>
              </a:rPr>
              <a:t>&gt; Exam Clinique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95FA1AF-254C-2B34-4055-269EB0D96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837" y="378691"/>
            <a:ext cx="5586942" cy="197883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1B9D4D0-EE3B-B81D-D231-C7A001B69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35437" y="3462671"/>
            <a:ext cx="5275742" cy="34556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A92BEB-9490-32ED-17DA-CA79AB6AC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6" y="3329237"/>
            <a:ext cx="5279405" cy="34556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F7FC26-BCE7-B3C2-B3DC-00FAD15EC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86" y="4434188"/>
            <a:ext cx="5066215" cy="10364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535ABD-670E-1ADA-949B-519E7FC59925}"/>
              </a:ext>
            </a:extLst>
          </p:cNvPr>
          <p:cNvSpPr/>
          <p:nvPr/>
        </p:nvSpPr>
        <p:spPr>
          <a:xfrm>
            <a:off x="6766828" y="5673600"/>
            <a:ext cx="5012960" cy="979054"/>
          </a:xfrm>
          <a:prstGeom prst="rect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1FA43D0-4FA1-8651-DC0A-134CB5586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689" y="259880"/>
            <a:ext cx="10485782" cy="1978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1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6E6E8-7BDF-F862-21A8-CA2CB80F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2" y="1487272"/>
            <a:ext cx="30480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600" dirty="0">
                <a:solidFill>
                  <a:srgbClr val="FFFFFF"/>
                </a:solidFill>
              </a:rPr>
              <a:t>Performances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AF5544-B9BA-22A8-C18B-FD25C2837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308" y="1776957"/>
            <a:ext cx="5976076" cy="2024013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4FD1C08-B897-8FF4-23DC-6D900DD54BE1}"/>
              </a:ext>
            </a:extLst>
          </p:cNvPr>
          <p:cNvSpPr txBox="1">
            <a:spLocks/>
          </p:cNvSpPr>
          <p:nvPr/>
        </p:nvSpPr>
        <p:spPr>
          <a:xfrm>
            <a:off x="1976582" y="4412350"/>
            <a:ext cx="10307781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b="1" dirty="0"/>
              <a:t>Bonne corrélation pour :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FR" sz="2800" dirty="0"/>
              <a:t>Ascite, épanchement pleural, cholécystite, hydronéphrose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FR" sz="2800" dirty="0"/>
              <a:t>anévrismes, obstétrique </a:t>
            </a:r>
          </a:p>
        </p:txBody>
      </p:sp>
    </p:spTree>
    <p:extLst>
      <p:ext uri="{BB962C8B-B14F-4D97-AF65-F5344CB8AC3E}">
        <p14:creationId xmlns:p14="http://schemas.microsoft.com/office/powerpoint/2010/main" val="1592356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6E6E8-7BDF-F862-21A8-CA2CB80F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2" y="1487272"/>
            <a:ext cx="30480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600">
                <a:solidFill>
                  <a:srgbClr val="FFFFFF"/>
                </a:solidFill>
              </a:rPr>
              <a:t>Performances </a:t>
            </a:r>
            <a:endParaRPr lang="fr-FR" sz="2600" dirty="0">
              <a:solidFill>
                <a:srgbClr val="FFFFFF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4FD1C08-B897-8FF4-23DC-6D900DD54BE1}"/>
              </a:ext>
            </a:extLst>
          </p:cNvPr>
          <p:cNvSpPr txBox="1">
            <a:spLocks/>
          </p:cNvSpPr>
          <p:nvPr/>
        </p:nvSpPr>
        <p:spPr>
          <a:xfrm>
            <a:off x="1884219" y="3286592"/>
            <a:ext cx="10307781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Bonne corrélation pour 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écho visuelle dans état de choc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F91B94-CD8F-F9B1-B29B-7FC0901A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588" y="762044"/>
            <a:ext cx="8219768" cy="2084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0F68F1-1100-B569-2023-2982689F4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754" y="4526716"/>
            <a:ext cx="4340651" cy="20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4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6E6E8-7BDF-F862-21A8-CA2CB80F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600" dirty="0" err="1">
                <a:solidFill>
                  <a:srgbClr val="FFFFFF"/>
                </a:solidFill>
              </a:rPr>
              <a:t>Pré-opératoire</a:t>
            </a:r>
            <a:br>
              <a:rPr lang="fr-FR" sz="2600" dirty="0">
                <a:solidFill>
                  <a:srgbClr val="FFFFFF"/>
                </a:solidFill>
              </a:rPr>
            </a:br>
            <a:r>
              <a:rPr lang="fr-FR" sz="2600" dirty="0">
                <a:solidFill>
                  <a:srgbClr val="FFFFFF"/>
                </a:solidFill>
              </a:rPr>
              <a:t>Cardio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4DB90-356E-DB09-AA96-EDFA19FE1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/>
              <a:t>ASA 1-2 &gt;60 ans sans ATCD cardiaque</a:t>
            </a:r>
          </a:p>
          <a:p>
            <a:pPr marL="0" indent="0" algn="ctr">
              <a:buNone/>
            </a:pPr>
            <a:r>
              <a:rPr lang="fr-FR" sz="3200" b="1" dirty="0"/>
              <a:t>10 % d’interventions repoussées !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9B2403-449B-58A6-1317-0847AC005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70" y="1962641"/>
            <a:ext cx="83439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Lien d’intérêt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4096" y="3842932"/>
            <a:ext cx="4167115" cy="2163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 Healthcare: honoraires pour cours d’échographie / symposium</a:t>
            </a:r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"/>
    </mc:Choice>
    <mc:Fallback xmlns="">
      <p:transition spd="slow" advTm="39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6E6E8-7BDF-F862-21A8-CA2CB80F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600" dirty="0">
                <a:solidFill>
                  <a:srgbClr val="FFFFFF"/>
                </a:solidFill>
              </a:rPr>
              <a:t>Fragilité pré-op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E63D4C-B715-6957-5463-A3A541E9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769" y="450247"/>
            <a:ext cx="6961239" cy="22810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B188D3-34CA-8C4B-0C10-71CC487C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563" y="2858872"/>
            <a:ext cx="5142271" cy="36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4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62E549-95E5-EFEF-7876-E8439674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71" y="2284227"/>
            <a:ext cx="3192093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Limites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opérateur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dépendant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AA20DD-E1E2-CFED-6250-4FDBFA257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1654" y="6030183"/>
            <a:ext cx="7188199" cy="129209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Table 2: Feasibility of image recording and the use of automatic applications</a:t>
            </a:r>
            <a:endParaRPr kumimoji="0" lang="en-US" altLang="fr-FR" sz="1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br>
              <a:rPr kumimoji="0" lang="en-US" altLang="fr-FR" sz="14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endParaRPr kumimoji="0" lang="en-US" altLang="fr-FR" sz="1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fr-FR" sz="14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5E56492-7A6A-F0E8-CF6A-F058BBE393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717866"/>
              </p:ext>
            </p:extLst>
          </p:nvPr>
        </p:nvGraphicFramePr>
        <p:xfrm>
          <a:off x="3552821" y="2207492"/>
          <a:ext cx="8426742" cy="3545601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75000"/>
                    <a:lumOff val="25000"/>
                  </a:schemeClr>
                </a:solidFill>
              </a:tblPr>
              <a:tblGrid>
                <a:gridCol w="2180496">
                  <a:extLst>
                    <a:ext uri="{9D8B030D-6E8A-4147-A177-3AD203B41FA5}">
                      <a16:colId xmlns:a16="http://schemas.microsoft.com/office/drawing/2014/main" val="2878075258"/>
                    </a:ext>
                  </a:extLst>
                </a:gridCol>
                <a:gridCol w="2082082">
                  <a:extLst>
                    <a:ext uri="{9D8B030D-6E8A-4147-A177-3AD203B41FA5}">
                      <a16:colId xmlns:a16="http://schemas.microsoft.com/office/drawing/2014/main" val="2781477616"/>
                    </a:ext>
                  </a:extLst>
                </a:gridCol>
                <a:gridCol w="2082082">
                  <a:extLst>
                    <a:ext uri="{9D8B030D-6E8A-4147-A177-3AD203B41FA5}">
                      <a16:colId xmlns:a16="http://schemas.microsoft.com/office/drawing/2014/main" val="3318353198"/>
                    </a:ext>
                  </a:extLst>
                </a:gridCol>
                <a:gridCol w="2082082">
                  <a:extLst>
                    <a:ext uri="{9D8B030D-6E8A-4147-A177-3AD203B41FA5}">
                      <a16:colId xmlns:a16="http://schemas.microsoft.com/office/drawing/2014/main" val="2977434602"/>
                    </a:ext>
                  </a:extLst>
                </a:gridCol>
              </a:tblGrid>
              <a:tr h="474082">
                <a:tc rowSpan="2">
                  <a:txBody>
                    <a:bodyPr/>
                    <a:lstStyle/>
                    <a:p>
                      <a:pPr algn="l"/>
                      <a:endParaRPr lang="fr-FR" sz="1200" b="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05220" marR="80938" marT="80938" marB="8093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fr-FR" sz="1200" b="0" cap="none" spc="0">
                          <a:solidFill>
                            <a:schemeClr val="bg1"/>
                          </a:solidFill>
                          <a:effectLst/>
                        </a:rPr>
                        <a:t>Hand-held ultrasound operator</a:t>
                      </a:r>
                    </a:p>
                  </a:txBody>
                  <a:tcPr marL="105220" marR="80938" marT="80938" marB="8093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76271"/>
                  </a:ext>
                </a:extLst>
              </a:tr>
              <a:tr h="47408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GP (novice)</a:t>
                      </a:r>
                    </a:p>
                  </a:txBody>
                  <a:tcPr marL="105220" marR="80938" marT="80938" marB="80938">
                    <a:lnL w="381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RCN (intermediate)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Cardiologist (expert)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111689"/>
                  </a:ext>
                </a:extLst>
              </a:tr>
              <a:tr h="474082"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AutoEF, all patients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205/400 (51%)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296/442 (67%)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298/357 (84%)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204641"/>
                  </a:ext>
                </a:extLst>
              </a:tr>
              <a:tr h="707785"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AutoEF, first software version</a:t>
                      </a:r>
                    </a:p>
                  </a:txBody>
                  <a:tcPr marL="105220" marR="80938" marT="80938" marB="8093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100/246 (41%)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149/270 (55%)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148/193 (77%)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383832"/>
                  </a:ext>
                </a:extLst>
              </a:tr>
              <a:tr h="707785"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AutoEF, revised software version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105/154 (68%)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 dirty="0">
                          <a:solidFill>
                            <a:schemeClr val="bg1"/>
                          </a:solidFill>
                          <a:effectLst/>
                        </a:rPr>
                        <a:t>147/172 (85%)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150/164 (91%)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056943"/>
                  </a:ext>
                </a:extLst>
              </a:tr>
              <a:tr h="707785"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AutoMAPSE, all patients</a:t>
                      </a:r>
                    </a:p>
                  </a:txBody>
                  <a:tcPr marL="105220" marR="80938" marT="80938" marB="8093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 dirty="0">
                          <a:solidFill>
                            <a:schemeClr val="bg1"/>
                          </a:solidFill>
                          <a:effectLst/>
                        </a:rPr>
                        <a:t>248/471 (53%)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>
                          <a:solidFill>
                            <a:schemeClr val="bg1"/>
                          </a:solidFill>
                          <a:effectLst/>
                        </a:rPr>
                        <a:t>335/467 (72%)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cap="none" spc="0" dirty="0">
                          <a:solidFill>
                            <a:schemeClr val="bg1"/>
                          </a:solidFill>
                          <a:effectLst/>
                        </a:rPr>
                        <a:t>333/391 (85%)</a:t>
                      </a:r>
                    </a:p>
                  </a:txBody>
                  <a:tcPr marL="105220" marR="80938" marT="80938" marB="8093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408100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BAE30C2-22C2-D3FC-D542-6F309DBF8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649" y="91770"/>
            <a:ext cx="8032955" cy="1838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088816-5488-D82F-3403-378FBEC9E8D8}"/>
              </a:ext>
            </a:extLst>
          </p:cNvPr>
          <p:cNvSpPr/>
          <p:nvPr/>
        </p:nvSpPr>
        <p:spPr>
          <a:xfrm>
            <a:off x="9845964" y="2641600"/>
            <a:ext cx="1468581" cy="30387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B04EC5-F52C-BB5E-4D9C-B8B51C57F8A0}"/>
              </a:ext>
            </a:extLst>
          </p:cNvPr>
          <p:cNvSpPr/>
          <p:nvPr/>
        </p:nvSpPr>
        <p:spPr>
          <a:xfrm>
            <a:off x="5728368" y="2641600"/>
            <a:ext cx="1468581" cy="30387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06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9890EC-7D66-43F0-A031-81C7EC28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21" y="1866598"/>
            <a:ext cx="2759978" cy="2547257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fr-FR" sz="6000" b="1" dirty="0">
                <a:solidFill>
                  <a:srgbClr val="FFFFFF"/>
                </a:solidFill>
              </a:rPr>
              <a:t>En pratique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44B10A-A1BC-4558-A1B8-637D1AB4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527" y="643466"/>
            <a:ext cx="7866616" cy="597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C0BF318-A7C6-4D0D-BA25-848F3F87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9" y="5431680"/>
            <a:ext cx="3987282" cy="813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DE9277-5D7C-4207-8CDE-5DC94DEB2101}"/>
              </a:ext>
            </a:extLst>
          </p:cNvPr>
          <p:cNvSpPr txBox="1"/>
          <p:nvPr/>
        </p:nvSpPr>
        <p:spPr>
          <a:xfrm>
            <a:off x="9873842" y="943334"/>
            <a:ext cx="7828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DTC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CBD217-CDFF-1F0B-0DDF-B7C7ADA5B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62" y="245357"/>
            <a:ext cx="3812797" cy="1127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3AE7BE-AD1A-4B8B-FF09-B1064B58D621}"/>
              </a:ext>
            </a:extLst>
          </p:cNvPr>
          <p:cNvSpPr/>
          <p:nvPr/>
        </p:nvSpPr>
        <p:spPr>
          <a:xfrm>
            <a:off x="5266289" y="1753299"/>
            <a:ext cx="1453294" cy="5120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A6F3CF-AB93-08D6-A737-3E1189CF47B1}"/>
              </a:ext>
            </a:extLst>
          </p:cNvPr>
          <p:cNvSpPr/>
          <p:nvPr/>
        </p:nvSpPr>
        <p:spPr>
          <a:xfrm>
            <a:off x="9873843" y="943334"/>
            <a:ext cx="782830" cy="5072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91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5"/>
    </mc:Choice>
    <mc:Fallback xmlns="">
      <p:transition spd="slow" advTm="1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97933" y="124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tx2"/>
                </a:solidFill>
                <a:latin typeface="Arial Black" panose="020B0A04020102020204" pitchFamily="34" charset="0"/>
              </a:rPr>
              <a:t>Péri-</a:t>
            </a:r>
            <a:r>
              <a:rPr lang="fr-FR" dirty="0" err="1">
                <a:solidFill>
                  <a:schemeClr val="tx2"/>
                </a:solidFill>
                <a:latin typeface="Arial Black" panose="020B0A04020102020204" pitchFamily="34" charset="0"/>
              </a:rPr>
              <a:t>operative</a:t>
            </a:r>
            <a:r>
              <a:rPr lang="fr-FR" dirty="0">
                <a:solidFill>
                  <a:schemeClr val="tx2"/>
                </a:solidFill>
                <a:latin typeface="Arial Black" panose="020B0A04020102020204" pitchFamily="34" charset="0"/>
              </a:rPr>
              <a:t> POCUS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603442" y="2982915"/>
            <a:ext cx="11303000" cy="1606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ial Black" panose="020B0A04020102020204" pitchFamily="34" charset="0"/>
              </a:rPr>
              <a:t>Echo-guidage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9900" y="4193243"/>
            <a:ext cx="260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 Black" panose="020B0A04020102020204" pitchFamily="34" charset="0"/>
              </a:rPr>
              <a:t>Pré-op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83012" y="4296554"/>
            <a:ext cx="260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 Black" panose="020B0A04020102020204" pitchFamily="34" charset="0"/>
              </a:rPr>
              <a:t>Per-op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605645" y="4266772"/>
            <a:ext cx="260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 Black" panose="020B0A04020102020204" pitchFamily="34" charset="0"/>
              </a:rPr>
              <a:t>Post-op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9901" y="2365525"/>
            <a:ext cx="3945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Evaluation cardiaque  pré op Contenu gastrique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484046" y="2174727"/>
            <a:ext cx="3005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Contrôle IOT</a:t>
            </a:r>
          </a:p>
          <a:p>
            <a:pPr algn="ctr"/>
            <a:r>
              <a:rPr lang="fr-FR" sz="2000" dirty="0"/>
              <a:t>Ventilation per op</a:t>
            </a:r>
          </a:p>
          <a:p>
            <a:pPr algn="ctr"/>
            <a:r>
              <a:rPr lang="fr-FR" sz="2000" dirty="0"/>
              <a:t>Prédiction Hypotension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028836" y="2365525"/>
            <a:ext cx="3005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Prédiction et dépistage PEC des complications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88747F-81B0-3350-4EE6-EEED2EF36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39" y="4881329"/>
            <a:ext cx="3097036" cy="19148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88BE17-559E-DA68-F76F-4E02BDC0E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89" y="5003779"/>
            <a:ext cx="2607732" cy="17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7"/>
    </mc:Choice>
    <mc:Fallback xmlns="">
      <p:transition spd="slow" advTm="2958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A15B5721-B0E5-C1AC-8FB0-2F7C119810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756974"/>
              </p:ext>
            </p:extLst>
          </p:nvPr>
        </p:nvGraphicFramePr>
        <p:xfrm>
          <a:off x="325519" y="1887510"/>
          <a:ext cx="5611410" cy="487680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805705">
                  <a:extLst>
                    <a:ext uri="{9D8B030D-6E8A-4147-A177-3AD203B41FA5}">
                      <a16:colId xmlns:a16="http://schemas.microsoft.com/office/drawing/2014/main" val="1406810507"/>
                    </a:ext>
                  </a:extLst>
                </a:gridCol>
                <a:gridCol w="2805705">
                  <a:extLst>
                    <a:ext uri="{9D8B030D-6E8A-4147-A177-3AD203B41FA5}">
                      <a16:colId xmlns:a16="http://schemas.microsoft.com/office/drawing/2014/main" val="307245723"/>
                    </a:ext>
                  </a:extLst>
                </a:gridCol>
              </a:tblGrid>
              <a:tr h="376932">
                <a:tc>
                  <a:txBody>
                    <a:bodyPr/>
                    <a:lstStyle/>
                    <a:p>
                      <a:r>
                        <a:rPr lang="fr-FR" sz="1600" b="1">
                          <a:effectLst/>
                        </a:rPr>
                        <a:t>POCUS examination</a:t>
                      </a:r>
                    </a:p>
                  </a:txBody>
                  <a:tcPr marL="43340" marR="43340" marT="43340" marB="43340"/>
                </a:tc>
                <a:tc>
                  <a:txBody>
                    <a:bodyPr/>
                    <a:lstStyle/>
                    <a:p>
                      <a:r>
                        <a:rPr lang="fr-FR" sz="1600" b="1" dirty="0" err="1">
                          <a:effectLst/>
                        </a:rPr>
                        <a:t>Benefit</a:t>
                      </a:r>
                      <a:endParaRPr lang="fr-FR" sz="1600" b="1" dirty="0">
                        <a:effectLst/>
                      </a:endParaRPr>
                    </a:p>
                  </a:txBody>
                  <a:tcPr marL="43340" marR="43340" marT="43340" marB="43340"/>
                </a:tc>
                <a:extLst>
                  <a:ext uri="{0D108BD9-81ED-4DB2-BD59-A6C34878D82A}">
                    <a16:rowId xmlns:a16="http://schemas.microsoft.com/office/drawing/2014/main" val="1059342638"/>
                  </a:ext>
                </a:extLst>
              </a:tr>
              <a:tr h="656717">
                <a:tc>
                  <a:txBody>
                    <a:bodyPr/>
                    <a:lstStyle/>
                    <a:p>
                      <a:r>
                        <a:rPr lang="fr-FR" sz="1600" dirty="0" err="1">
                          <a:effectLst/>
                        </a:rPr>
                        <a:t>Tracheal</a:t>
                      </a:r>
                      <a:r>
                        <a:rPr lang="fr-FR" sz="1600" dirty="0">
                          <a:effectLst/>
                        </a:rPr>
                        <a:t> </a:t>
                      </a:r>
                      <a:r>
                        <a:rPr lang="fr-FR" sz="1600" dirty="0" err="1">
                          <a:effectLst/>
                        </a:rPr>
                        <a:t>diameter</a:t>
                      </a:r>
                      <a:endParaRPr lang="fr-FR" sz="1600" dirty="0">
                        <a:effectLst/>
                      </a:endParaRPr>
                    </a:p>
                  </a:txBody>
                  <a:tcPr marL="43340" marR="43340" marT="43340" marB="4334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Tube or tracheal cannula size evaluation</a:t>
                      </a:r>
                    </a:p>
                  </a:txBody>
                  <a:tcPr marL="43340" marR="43340" marT="43340" marB="43340"/>
                </a:tc>
                <a:extLst>
                  <a:ext uri="{0D108BD9-81ED-4DB2-BD59-A6C34878D82A}">
                    <a16:rowId xmlns:a16="http://schemas.microsoft.com/office/drawing/2014/main" val="3751967166"/>
                  </a:ext>
                </a:extLst>
              </a:tr>
              <a:tr h="656717">
                <a:tc>
                  <a:txBody>
                    <a:bodyPr/>
                    <a:lstStyle/>
                    <a:p>
                      <a:r>
                        <a:rPr lang="fr-FR" sz="1600">
                          <a:effectLst/>
                        </a:rPr>
                        <a:t>Vocal cords</a:t>
                      </a:r>
                    </a:p>
                  </a:txBody>
                  <a:tcPr marL="43340" marR="43340" marT="43340" marB="4334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Detection of a vocal cord dysfunction</a:t>
                      </a:r>
                    </a:p>
                  </a:txBody>
                  <a:tcPr marL="43340" marR="43340" marT="43340" marB="43340"/>
                </a:tc>
                <a:extLst>
                  <a:ext uri="{0D108BD9-81ED-4DB2-BD59-A6C34878D82A}">
                    <a16:rowId xmlns:a16="http://schemas.microsoft.com/office/drawing/2014/main" val="1028854323"/>
                  </a:ext>
                </a:extLst>
              </a:tr>
              <a:tr h="656717">
                <a:tc>
                  <a:txBody>
                    <a:bodyPr/>
                    <a:lstStyle/>
                    <a:p>
                      <a:r>
                        <a:rPr lang="fr-FR" sz="1600">
                          <a:effectLst/>
                        </a:rPr>
                        <a:t>Anterior soft neck tissue</a:t>
                      </a:r>
                    </a:p>
                  </a:txBody>
                  <a:tcPr marL="43340" marR="43340" marT="43340" marB="4334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Anticipation of a difficult airway or intubation</a:t>
                      </a:r>
                    </a:p>
                  </a:txBody>
                  <a:tcPr marL="43340" marR="43340" marT="43340" marB="43340"/>
                </a:tc>
                <a:extLst>
                  <a:ext uri="{0D108BD9-81ED-4DB2-BD59-A6C34878D82A}">
                    <a16:rowId xmlns:a16="http://schemas.microsoft.com/office/drawing/2014/main" val="3662289390"/>
                  </a:ext>
                </a:extLst>
              </a:tr>
              <a:tr h="656717">
                <a:tc>
                  <a:txBody>
                    <a:bodyPr/>
                    <a:lstStyle/>
                    <a:p>
                      <a:r>
                        <a:rPr lang="fr-FR" sz="1600" dirty="0" err="1">
                          <a:effectLst/>
                        </a:rPr>
                        <a:t>Cricothyroid</a:t>
                      </a:r>
                      <a:r>
                        <a:rPr lang="fr-FR" sz="1600" dirty="0">
                          <a:effectLst/>
                        </a:rPr>
                        <a:t> ligament</a:t>
                      </a:r>
                    </a:p>
                  </a:txBody>
                  <a:tcPr marL="43340" marR="43340" marT="43340" marB="4334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Localizing for (emergency) front-of-neck access</a:t>
                      </a:r>
                    </a:p>
                  </a:txBody>
                  <a:tcPr marL="43340" marR="43340" marT="43340" marB="43340"/>
                </a:tc>
                <a:extLst>
                  <a:ext uri="{0D108BD9-81ED-4DB2-BD59-A6C34878D82A}">
                    <a16:rowId xmlns:a16="http://schemas.microsoft.com/office/drawing/2014/main" val="3135421076"/>
                  </a:ext>
                </a:extLst>
              </a:tr>
              <a:tr h="656717">
                <a:tc>
                  <a:txBody>
                    <a:bodyPr/>
                    <a:lstStyle/>
                    <a:p>
                      <a:r>
                        <a:rPr lang="fr-FR" sz="1600">
                          <a:effectLst/>
                        </a:rPr>
                        <a:t>Gastric antrum</a:t>
                      </a:r>
                    </a:p>
                  </a:txBody>
                  <a:tcPr marL="43340" marR="43340" marT="43340" marB="4334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Quantitative and qualitative assessment of stomach contents</a:t>
                      </a:r>
                    </a:p>
                  </a:txBody>
                  <a:tcPr marL="43340" marR="43340" marT="43340" marB="43340"/>
                </a:tc>
                <a:extLst>
                  <a:ext uri="{0D108BD9-81ED-4DB2-BD59-A6C34878D82A}">
                    <a16:rowId xmlns:a16="http://schemas.microsoft.com/office/drawing/2014/main" val="1702485869"/>
                  </a:ext>
                </a:extLst>
              </a:tr>
              <a:tr h="1216285">
                <a:tc>
                  <a:txBody>
                    <a:bodyPr/>
                    <a:lstStyle/>
                    <a:p>
                      <a:r>
                        <a:rPr lang="fr-FR" sz="1600" dirty="0">
                          <a:effectLst/>
                        </a:rPr>
                        <a:t>Lung</a:t>
                      </a:r>
                    </a:p>
                  </a:txBody>
                  <a:tcPr marL="43340" marR="43340" marT="43340" marB="43340"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effectLst/>
                        </a:rPr>
                        <a:t>Pneumothorax</a:t>
                      </a:r>
                      <a:br>
                        <a:rPr lang="fr-FR" sz="1600" dirty="0">
                          <a:effectLst/>
                        </a:rPr>
                      </a:br>
                      <a:r>
                        <a:rPr lang="fr-FR" sz="1600" dirty="0">
                          <a:effectLst/>
                        </a:rPr>
                        <a:t>Pleural effusion</a:t>
                      </a:r>
                      <a:br>
                        <a:rPr lang="fr-FR" sz="1600" dirty="0">
                          <a:effectLst/>
                        </a:rPr>
                      </a:br>
                      <a:r>
                        <a:rPr lang="fr-FR" sz="1600" dirty="0">
                          <a:effectLst/>
                        </a:rPr>
                        <a:t>Lung consolidation</a:t>
                      </a:r>
                      <a:br>
                        <a:rPr lang="fr-FR" sz="1600" dirty="0">
                          <a:effectLst/>
                        </a:rPr>
                      </a:br>
                      <a:r>
                        <a:rPr lang="fr-FR" sz="1600" dirty="0" err="1">
                          <a:effectLst/>
                        </a:rPr>
                        <a:t>Interstitial</a:t>
                      </a:r>
                      <a:r>
                        <a:rPr lang="fr-FR" sz="1600" dirty="0">
                          <a:effectLst/>
                        </a:rPr>
                        <a:t> syndrome</a:t>
                      </a:r>
                    </a:p>
                  </a:txBody>
                  <a:tcPr marL="43340" marR="43340" marT="43340" marB="43340"/>
                </a:tc>
                <a:extLst>
                  <a:ext uri="{0D108BD9-81ED-4DB2-BD59-A6C34878D82A}">
                    <a16:rowId xmlns:a16="http://schemas.microsoft.com/office/drawing/2014/main" val="193601763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BAB694E0-AF4F-04CA-32B6-8904FFFF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4" y="181281"/>
            <a:ext cx="6600825" cy="1546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2125541-2C43-8D9E-1C20-DD0D95DBB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485836"/>
              </p:ext>
            </p:extLst>
          </p:nvPr>
        </p:nvGraphicFramePr>
        <p:xfrm>
          <a:off x="6396034" y="1890304"/>
          <a:ext cx="5470447" cy="487400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470447">
                  <a:extLst>
                    <a:ext uri="{9D8B030D-6E8A-4147-A177-3AD203B41FA5}">
                      <a16:colId xmlns:a16="http://schemas.microsoft.com/office/drawing/2014/main" val="3749197637"/>
                    </a:ext>
                  </a:extLst>
                </a:gridCol>
              </a:tblGrid>
              <a:tr h="444341">
                <a:tc>
                  <a:txBody>
                    <a:bodyPr/>
                    <a:lstStyle/>
                    <a:p>
                      <a:r>
                        <a:rPr lang="fr-FR" b="1" dirty="0">
                          <a:effectLst/>
                        </a:rPr>
                        <a:t>FCU </a:t>
                      </a:r>
                      <a:r>
                        <a:rPr lang="fr-FR" b="1" dirty="0" err="1">
                          <a:effectLst/>
                        </a:rPr>
                        <a:t>examination</a:t>
                      </a:r>
                      <a:endParaRPr lang="fr-FR" b="1" dirty="0">
                        <a:effectLst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593252173"/>
                  </a:ext>
                </a:extLst>
              </a:tr>
              <a:tr h="77416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Left ventricular (LV) dimensions and systolic function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634454448"/>
                  </a:ext>
                </a:extLst>
              </a:tr>
              <a:tr h="77416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Right ventricular (RV) dimensions and systolic function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93210389"/>
                  </a:ext>
                </a:extLst>
              </a:tr>
              <a:tr h="444341">
                <a:tc>
                  <a:txBody>
                    <a:bodyPr/>
                    <a:lstStyle/>
                    <a:p>
                      <a:r>
                        <a:rPr lang="fr-FR">
                          <a:effectLst/>
                        </a:rPr>
                        <a:t>Volume status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736149101"/>
                  </a:ext>
                </a:extLst>
              </a:tr>
              <a:tr h="77416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Pericardial effusion and tamponade physiology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4190496711"/>
                  </a:ext>
                </a:extLst>
              </a:tr>
              <a:tr h="44434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Overt signs of chronic cardiac disease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683509867"/>
                  </a:ext>
                </a:extLst>
              </a:tr>
              <a:tr h="77416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Morphologic clues toward overt valvular disease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601386834"/>
                  </a:ext>
                </a:extLst>
              </a:tr>
              <a:tr h="444341">
                <a:tc>
                  <a:txBody>
                    <a:bodyPr/>
                    <a:lstStyle/>
                    <a:p>
                      <a:r>
                        <a:rPr lang="fr-FR" dirty="0">
                          <a:effectLst/>
                        </a:rPr>
                        <a:t>Large </a:t>
                      </a:r>
                      <a:r>
                        <a:rPr lang="fr-FR" dirty="0" err="1">
                          <a:effectLst/>
                        </a:rPr>
                        <a:t>intracardiac</a:t>
                      </a:r>
                      <a:r>
                        <a:rPr lang="fr-FR" dirty="0">
                          <a:effectLst/>
                        </a:rPr>
                        <a:t> mass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994838473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70893F71-BB7E-BC1D-5C7F-8E7E764DE7B1}"/>
              </a:ext>
            </a:extLst>
          </p:cNvPr>
          <p:cNvSpPr txBox="1"/>
          <p:nvPr/>
        </p:nvSpPr>
        <p:spPr>
          <a:xfrm>
            <a:off x="7411800" y="569986"/>
            <a:ext cx="4193310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Black" panose="020B0A04020102020204" pitchFamily="34" charset="0"/>
              </a:rPr>
              <a:t>Pour qui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A7D9EA-DA48-54E2-C3AF-14252290C158}"/>
              </a:ext>
            </a:extLst>
          </p:cNvPr>
          <p:cNvSpPr/>
          <p:nvPr/>
        </p:nvSpPr>
        <p:spPr>
          <a:xfrm>
            <a:off x="325519" y="2302483"/>
            <a:ext cx="5611410" cy="25670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36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A464695-3856-8BBA-548A-CB9D9F06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 b="1">
                <a:latin typeface="Arial Black" panose="020B0A04020102020204" pitchFamily="34" charset="0"/>
              </a:rPr>
              <a:t>Echo-guidage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E07DFA-7FA3-9C8F-D3E1-40AD0FCD1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35224"/>
            <a:ext cx="6253211" cy="2012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21404B-8CEE-EA23-36A8-5817437E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4317248"/>
            <a:ext cx="6253212" cy="1570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3C2F7-546C-03A8-60BF-F0B6F0B95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491" y="889602"/>
            <a:ext cx="4004479" cy="854895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3200">
                <a:latin typeface="Arial Black" panose="020B0A04020102020204" pitchFamily="34" charset="0"/>
              </a:rPr>
              <a:t>Peu d’études spécifiques !</a:t>
            </a:r>
            <a:endParaRPr lang="fr-FR" sz="3200" dirty="0">
              <a:latin typeface="Arial Black" panose="020B0A040201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28238F5-2C13-D783-EB2C-23183C0C8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448" y="2025339"/>
            <a:ext cx="2715490" cy="46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6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E89AEF-6DE8-CD39-9C0A-DAAEF2FD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9" y="1296537"/>
            <a:ext cx="4220967" cy="1907840"/>
          </a:xfrm>
        </p:spPr>
        <p:txBody>
          <a:bodyPr anchor="b">
            <a:normAutofit/>
          </a:bodyPr>
          <a:lstStyle/>
          <a:p>
            <a:r>
              <a:rPr lang="fr-FR" sz="4800">
                <a:solidFill>
                  <a:schemeClr val="bg1"/>
                </a:solidFill>
                <a:latin typeface="Arial Black" panose="020B0A04020102020204" pitchFamily="34" charset="0"/>
              </a:rPr>
              <a:t>ALR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9C6E8597-0CCE-4A8A-9326-AA52691A1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78FE76E-DF1D-420B-957F-8ECE93C0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F2F61F0-9758-4DEF-AC08-7B00F04A4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F783272-92E4-DFE2-4BB5-446BEF48C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208" y="187024"/>
            <a:ext cx="2453738" cy="346818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B9D514-7C54-14B9-CE97-E7C21D71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428999"/>
            <a:ext cx="4075054" cy="2741213"/>
          </a:xfrm>
        </p:spPr>
        <p:txBody>
          <a:bodyPr anchor="t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solidFill>
                  <a:schemeClr val="bg1"/>
                </a:solidFill>
                <a:latin typeface="Arial Black" panose="020B0A04020102020204" pitchFamily="34" charset="0"/>
              </a:rPr>
              <a:t>Peu d’études spécifiques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E93AA1-9E1F-DCF4-4584-764B50BA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54876"/>
            <a:ext cx="5749946" cy="31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40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lor Cover">
            <a:extLst>
              <a:ext uri="{FF2B5EF4-FFF2-40B4-BE49-F238E27FC236}">
                <a16:creationId xmlns:a16="http://schemas.microsoft.com/office/drawing/2014/main" id="{63C1F321-BB96-4700-B3CE-1A6156067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A1AD64-F15F-417D-956C-B2C211FC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1" y="0"/>
            <a:ext cx="6064235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F3C79B0-E0DE-407E-B550-3FDEB67B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A1A2DFA8-F321-4204-9B31-A3713BC65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9708" y="841664"/>
            <a:ext cx="4874661" cy="515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Echo POC et management des VAS </a:t>
            </a:r>
          </a:p>
        </p:txBody>
      </p:sp>
      <p:pic>
        <p:nvPicPr>
          <p:cNvPr id="4098" name="Picture 2" descr="INTUBATION ENDOTRACHÉALE | Revinax">
            <a:extLst>
              <a:ext uri="{FF2B5EF4-FFF2-40B4-BE49-F238E27FC236}">
                <a16:creationId xmlns:a16="http://schemas.microsoft.com/office/drawing/2014/main" id="{A802662E-51A3-47CC-B224-86449CA2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85" y="1"/>
            <a:ext cx="53983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4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"/>
    </mc:Choice>
    <mc:Fallback xmlns="">
      <p:transition spd="slow" advTm="524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contenu 2"/>
          <p:cNvSpPr>
            <a:spLocks noGrp="1"/>
          </p:cNvSpPr>
          <p:nvPr>
            <p:ph idx="1"/>
          </p:nvPr>
        </p:nvSpPr>
        <p:spPr>
          <a:xfrm>
            <a:off x="177679" y="866234"/>
            <a:ext cx="11740856" cy="452543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altLang="fr-FR" dirty="0">
                <a:solidFill>
                  <a:schemeClr val="tx2"/>
                </a:solidFill>
                <a:latin typeface="Arial Black" panose="020B0A04020102020204" pitchFamily="34" charset="0"/>
              </a:rPr>
              <a:t>Prévalence estomac plein pour urgence malgré jeun = 56%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5" y="1828800"/>
            <a:ext cx="11768935" cy="491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599" y="3429001"/>
            <a:ext cx="11995833" cy="791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400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210551" y="6227234"/>
            <a:ext cx="4991100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133" i="1" dirty="0"/>
              <a:t>Bouvet et </a:t>
            </a:r>
            <a:r>
              <a:rPr lang="fr-FR" altLang="fr-FR" sz="2133" i="1" dirty="0" err="1"/>
              <a:t>coll</a:t>
            </a:r>
            <a:r>
              <a:rPr lang="fr-FR" altLang="fr-FR" sz="2133" i="1" dirty="0"/>
              <a:t>, </a:t>
            </a:r>
            <a:r>
              <a:rPr lang="fr-FR" altLang="fr-FR" sz="2133" i="1" dirty="0" err="1"/>
              <a:t>Br</a:t>
            </a:r>
            <a:r>
              <a:rPr lang="fr-FR" altLang="fr-FR" sz="2133" i="1" dirty="0"/>
              <a:t> J </a:t>
            </a:r>
            <a:r>
              <a:rPr lang="fr-FR" altLang="fr-FR" sz="2133" i="1" dirty="0" err="1"/>
              <a:t>Anaesth</a:t>
            </a:r>
            <a:r>
              <a:rPr lang="fr-FR" altLang="fr-FR" sz="2133" i="1" dirty="0"/>
              <a:t> 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1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6"/>
    </mc:Choice>
    <mc:Fallback xmlns="">
      <p:transition spd="slow" advTm="3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fr-FR">
                <a:latin typeface="Arial Black" panose="020B0A04020102020204" pitchFamily="34" charset="0"/>
              </a:rPr>
              <a:t>Monsieur XY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6807" y="3117909"/>
            <a:ext cx="3505494" cy="892029"/>
          </a:xfr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Aire Antrale = 988mm2</a:t>
            </a:r>
          </a:p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Induction séquence rapide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000569"/>
            <a:ext cx="6019331" cy="4853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5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28"/>
    </mc:Choice>
    <mc:Fallback xmlns="">
      <p:transition spd="slow" advTm="3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fr-FR">
                <a:latin typeface="Arial Black" panose="020B0A04020102020204" pitchFamily="34" charset="0"/>
              </a:rPr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1151" y="2832689"/>
            <a:ext cx="5092194" cy="1706417"/>
          </a:xfr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L’outil </a:t>
            </a:r>
          </a:p>
          <a:p>
            <a:pPr marL="36900" indent="0" algn="ctr">
              <a:buNone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Performances</a:t>
            </a:r>
          </a:p>
          <a:p>
            <a:pPr marL="36900" indent="0" algn="ctr">
              <a:buNone/>
            </a:pPr>
            <a:r>
              <a:rPr lang="fr-FR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Applications pratiques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7788" b="1063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2170D7-6509-496D-ACD8-0E01240A0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68" r="3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6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7"/>
    </mc:Choice>
    <mc:Fallback xmlns="">
      <p:transition spd="slow" advTm="14487"/>
    </mc:Fallback>
  </mc:AlternateContent>
  <p:extLst>
    <p:ext uri="{E180D4A7-C9FB-4DFB-919C-405C955672EB}">
      <p14:showEvtLst xmlns:p14="http://schemas.microsoft.com/office/powerpoint/2010/main">
        <p14:playEvt time="11210" objId="6"/>
        <p14:playEvt time="14219" objId="6"/>
        <p14:stopEvt time="14469" objId="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726" y="27708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Arial Black" panose="020B0A04020102020204" pitchFamily="34" charset="0"/>
              </a:rPr>
              <a:t>Echo et contrôle IOT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35560" y="4634810"/>
            <a:ext cx="8229600" cy="1473027"/>
          </a:xfrm>
        </p:spPr>
        <p:txBody>
          <a:bodyPr/>
          <a:lstStyle/>
          <a:p>
            <a:pPr algn="ctr"/>
            <a:r>
              <a:rPr lang="fr-FR" dirty="0"/>
              <a:t>Echo&gt;Auscultation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710674"/>
            <a:ext cx="8172400" cy="26492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548" y="5186209"/>
            <a:ext cx="8136904" cy="11151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267" y="1340768"/>
            <a:ext cx="1185322" cy="15865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931400" y="647457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Cannesson</a:t>
            </a:r>
            <a:r>
              <a:rPr lang="fr-FR" i="1" dirty="0"/>
              <a:t> M et Al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82" y="1252260"/>
            <a:ext cx="9021480" cy="2842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8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7"/>
    </mc:Choice>
    <mc:Fallback xmlns="">
      <p:transition spd="slow" advTm="3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10515600" cy="1325563"/>
          </a:xfrm>
        </p:spPr>
        <p:txBody>
          <a:bodyPr/>
          <a:lstStyle/>
          <a:p>
            <a:pPr algn="l"/>
            <a:r>
              <a:rPr lang="fr-FR" b="1" dirty="0">
                <a:solidFill>
                  <a:srgbClr val="002060"/>
                </a:solidFill>
                <a:latin typeface="Arial Black" panose="020B0A04020102020204" pitchFamily="34" charset="0"/>
              </a:rPr>
              <a:t>Monsieur XY</a:t>
            </a:r>
          </a:p>
        </p:txBody>
      </p:sp>
      <p:pic>
        <p:nvPicPr>
          <p:cNvPr id="4" name="glissement pleur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766" y="1640661"/>
            <a:ext cx="5207725" cy="4485502"/>
          </a:xfrm>
          <a:prstGeom prst="rect">
            <a:avLst/>
          </a:prstGeom>
        </p:spPr>
      </p:pic>
      <p:pic>
        <p:nvPicPr>
          <p:cNvPr id="5" name="abolition glissement pleural 2 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3000" y="1640661"/>
            <a:ext cx="5236782" cy="4485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4766" y="1640660"/>
            <a:ext cx="5207725" cy="12115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633000" y="1640661"/>
            <a:ext cx="5207725" cy="414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9454A1-653F-42E0-AE68-656F3927E0C4}"/>
              </a:ext>
            </a:extLst>
          </p:cNvPr>
          <p:cNvSpPr txBox="1"/>
          <p:nvPr/>
        </p:nvSpPr>
        <p:spPr>
          <a:xfrm>
            <a:off x="574766" y="6342077"/>
            <a:ext cx="520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Poumon droit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02C451-DEB2-4710-A539-7BB297A1FC37}"/>
              </a:ext>
            </a:extLst>
          </p:cNvPr>
          <p:cNvSpPr txBox="1"/>
          <p:nvPr/>
        </p:nvSpPr>
        <p:spPr>
          <a:xfrm>
            <a:off x="6842741" y="6309811"/>
            <a:ext cx="520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Poumon Gauche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20DBEE-8472-A8BC-3EF5-7F4B379ABE3B}"/>
              </a:ext>
            </a:extLst>
          </p:cNvPr>
          <p:cNvSpPr/>
          <p:nvPr/>
        </p:nvSpPr>
        <p:spPr>
          <a:xfrm>
            <a:off x="6603943" y="1640661"/>
            <a:ext cx="5265839" cy="1018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209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8"/>
    </mc:Choice>
    <mc:Fallback xmlns="">
      <p:transition spd="slow" advTm="17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4"/>
        <p14:playEvt time="4263" objId="5"/>
        <p14:triggerEvt type="onClick" time="4263" objId="5"/>
        <p14:stopEvt time="5073" objId="5"/>
        <p14:playEvt time="5074" objId="5"/>
        <p14:playEvt time="5340" objId="4"/>
        <p14:playEvt time="8141" objId="5"/>
        <p14:playEvt time="10390" objId="4"/>
        <p14:playEvt time="11190" objId="5"/>
        <p14:playEvt time="14223" objId="5"/>
        <p14:stopEvt time="16973" objId="4"/>
        <p14:stopEvt time="16973" objId="5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lor Cover">
            <a:extLst>
              <a:ext uri="{FF2B5EF4-FFF2-40B4-BE49-F238E27FC236}">
                <a16:creationId xmlns:a16="http://schemas.microsoft.com/office/drawing/2014/main" id="{63C1F321-BB96-4700-B3CE-1A6156067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A1AD64-F15F-417D-956C-B2C211FC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1" y="0"/>
            <a:ext cx="6064235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5F3C79B0-E0DE-407E-B550-3FDEB67B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A1A2DFA8-F321-4204-9B31-A3713BC65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9708" y="841664"/>
            <a:ext cx="4874661" cy="515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Echo POC et ventilation per op </a:t>
            </a:r>
          </a:p>
        </p:txBody>
      </p:sp>
      <p:pic>
        <p:nvPicPr>
          <p:cNvPr id="23" name="VH033389NT_000113_20160708T120857">
            <a:hlinkClick r:id="" action="ppaction://media"/>
            <a:extLst>
              <a:ext uri="{FF2B5EF4-FFF2-40B4-BE49-F238E27FC236}">
                <a16:creationId xmlns:a16="http://schemas.microsoft.com/office/drawing/2014/main" id="{802C2FB7-FDBC-368B-ADD3-A37304FD30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1025" y="746975"/>
            <a:ext cx="5732679" cy="525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"/>
    </mc:Choice>
    <mc:Fallback xmlns="">
      <p:transition spd="slow" advTm="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6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584" y="5157192"/>
            <a:ext cx="7913490" cy="1435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-10984" y="0"/>
            <a:ext cx="11881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>
                <a:solidFill>
                  <a:srgbClr val="1F497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Imagerie péri-op  et médecine personnalisée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84" y="3573016"/>
            <a:ext cx="6696744" cy="1308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60" y="3126854"/>
            <a:ext cx="7895514" cy="189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126" y="1772816"/>
            <a:ext cx="2730327" cy="39485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56" y="1433956"/>
            <a:ext cx="7934818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7461" y="5874742"/>
            <a:ext cx="2677992" cy="755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6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5"/>
    </mc:Choice>
    <mc:Fallback xmlns="">
      <p:transition spd="slow" advTm="1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Prise en charge post-opératoire individualisée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765051" y="3291823"/>
            <a:ext cx="3384000" cy="10368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b="1" dirty="0" err="1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Echographie</a:t>
            </a:r>
            <a:r>
              <a:rPr lang="en-US" sz="2000" b="1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POC et </a:t>
            </a:r>
            <a:r>
              <a:rPr lang="en-US" sz="2000" b="1" dirty="0" err="1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détection</a:t>
            </a:r>
            <a:r>
              <a:rPr lang="en-US" sz="2000" b="1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2000" b="1" dirty="0" err="1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sujets</a:t>
            </a:r>
            <a:r>
              <a:rPr lang="en-US" sz="2000" b="1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à </a:t>
            </a:r>
            <a:r>
              <a:rPr lang="en-US" sz="2000" b="1" dirty="0" err="1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risque</a:t>
            </a:r>
            <a:r>
              <a:rPr lang="en-US" sz="2000" b="1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000" b="1" dirty="0" err="1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détresse</a:t>
            </a:r>
            <a:r>
              <a:rPr lang="en-US" sz="2000" b="1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respiratoire</a:t>
            </a:r>
            <a:r>
              <a:rPr lang="en-US" sz="2000" b="1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aigue</a:t>
            </a:r>
            <a:endParaRPr lang="en-US" sz="2000" b="1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bonhomme loupe — Ville de Comines-Warneton">
            <a:extLst>
              <a:ext uri="{FF2B5EF4-FFF2-40B4-BE49-F238E27FC236}">
                <a16:creationId xmlns:a16="http://schemas.microsoft.com/office/drawing/2014/main" id="{1593B7E3-43F5-4018-848C-1A5BAA2C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2614" y="643469"/>
            <a:ext cx="5571062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0"/>
    </mc:Choice>
    <mc:Fallback xmlns="">
      <p:transition spd="slow" advTm="2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746836" y="6043902"/>
            <a:ext cx="328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Zieleskiewicz</a:t>
            </a:r>
            <a:r>
              <a:rPr lang="fr-FR" i="1" dirty="0"/>
              <a:t> et al Anesthesia Analgesia 2020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85" y="1772993"/>
            <a:ext cx="8070849" cy="3528392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64785" y="3280559"/>
            <a:ext cx="7430616" cy="100811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1305" y="5301385"/>
            <a:ext cx="8139881" cy="144016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>
                <a:solidFill>
                  <a:schemeClr val="bg1"/>
                </a:solidFill>
              </a:rPr>
              <a:t>Epanchement pleural = mortalité X18</a:t>
            </a:r>
          </a:p>
          <a:p>
            <a:pPr marL="0" indent="0" algn="ctr">
              <a:buNone/>
            </a:pPr>
            <a:r>
              <a:rPr lang="fr-FR" sz="3600" b="1" dirty="0">
                <a:solidFill>
                  <a:schemeClr val="bg1"/>
                </a:solidFill>
              </a:rPr>
              <a:t>Consolidation = VM X3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13441" y="162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tx2"/>
                </a:solidFill>
                <a:latin typeface="Arial Black" panose="020B0A04020102020204" pitchFamily="34" charset="0"/>
              </a:rPr>
              <a:t>Echographie POC et détection des sujets à risque de détresse respiratoire aigue</a:t>
            </a:r>
            <a:endParaRPr lang="fr-FR" sz="3600" dirty="0"/>
          </a:p>
        </p:txBody>
      </p:sp>
      <p:pic>
        <p:nvPicPr>
          <p:cNvPr id="9" name="VH033389NT_000113_20160708T120857">
            <a:hlinkClick r:id="" action="ppaction://media"/>
            <a:extLst>
              <a:ext uri="{FF2B5EF4-FFF2-40B4-BE49-F238E27FC236}">
                <a16:creationId xmlns:a16="http://schemas.microsoft.com/office/drawing/2014/main" id="{A39F1421-679F-7FAC-107A-69A366BCDE1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7695" y="1772993"/>
            <a:ext cx="3554305" cy="4120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4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4"/>
    </mc:Choice>
    <mc:Fallback xmlns="">
      <p:transition spd="slow" advTm="31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56739B2-EEDA-4478-B7A7-7161FCF19196}"/>
              </a:ext>
            </a:extLst>
          </p:cNvPr>
          <p:cNvSpPr txBox="1">
            <a:spLocks/>
          </p:cNvSpPr>
          <p:nvPr/>
        </p:nvSpPr>
        <p:spPr>
          <a:xfrm>
            <a:off x="438913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  <a:latin typeface="Arial Black" panose="020B0A04020102020204" pitchFamily="34" charset="0"/>
              </a:rPr>
              <a:t>Agitation SSPI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E63C12-CA3B-447A-B800-523BF4A98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76" y="2915780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Rester</a:t>
            </a:r>
            <a:r>
              <a:rPr lang="en-US" sz="2400" b="1" dirty="0"/>
              <a:t> simple </a:t>
            </a:r>
          </a:p>
          <a:p>
            <a:pPr marL="0" indent="0">
              <a:buNone/>
            </a:pPr>
            <a:r>
              <a:rPr lang="en-US" sz="2400" b="1" dirty="0" err="1"/>
              <a:t>Déformation</a:t>
            </a:r>
            <a:r>
              <a:rPr lang="en-US" sz="2400" b="1" dirty="0"/>
              <a:t> </a:t>
            </a:r>
            <a:r>
              <a:rPr lang="en-US" sz="2400" b="1" dirty="0" err="1"/>
              <a:t>ou</a:t>
            </a:r>
            <a:r>
              <a:rPr lang="en-US" sz="2400" b="1" dirty="0"/>
              <a:t> Cut off &gt;9cm = &gt;600ml= Sondage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err="1"/>
              <a:t>Mr</a:t>
            </a:r>
            <a:r>
              <a:rPr lang="en-US" sz="2400" b="1" dirty="0"/>
              <a:t> XY : sondage </a:t>
            </a:r>
            <a:r>
              <a:rPr lang="en-US" sz="2400" b="1" dirty="0" err="1"/>
              <a:t>puis</a:t>
            </a:r>
            <a:r>
              <a:rPr lang="en-US" sz="2400" b="1" dirty="0"/>
              <a:t> service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D4A2AAC-8108-4494-9719-64615F49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89242" y="829958"/>
            <a:ext cx="6863846" cy="4040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9FBE912-65DC-4591-A04A-E261BCD6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64462" y="5475952"/>
            <a:ext cx="5135719" cy="1104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3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3"/>
    </mc:Choice>
    <mc:Fallback xmlns="">
      <p:transition spd="slow" advTm="20863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9241" y="511388"/>
            <a:ext cx="6974581" cy="2024743"/>
          </a:xfr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3200" dirty="0">
                <a:latin typeface="Arial Black" panose="020B0A04020102020204" pitchFamily="34" charset="0"/>
              </a:rPr>
              <a:t>Post op</a:t>
            </a:r>
          </a:p>
          <a:p>
            <a:pPr marL="0" indent="0" algn="ctr">
              <a:buNone/>
            </a:pPr>
            <a:r>
              <a:rPr lang="fr-FR" sz="3200" dirty="0">
                <a:latin typeface="Arial Black" panose="020B0A04020102020204" pitchFamily="34" charset="0"/>
              </a:rPr>
              <a:t>Prise en charge individualisée des détresses post-opératoires</a:t>
            </a:r>
          </a:p>
        </p:txBody>
      </p:sp>
      <p:pic>
        <p:nvPicPr>
          <p:cNvPr id="3074" name="Picture 2" descr="Covid-19 : ce geste simple qui permettrait de sauver les patients en détresse  respiratoire : Femme Actuelle Le MAG">
            <a:extLst>
              <a:ext uri="{FF2B5EF4-FFF2-40B4-BE49-F238E27FC236}">
                <a16:creationId xmlns:a16="http://schemas.microsoft.com/office/drawing/2014/main" id="{60F6A7C0-50B0-4FCA-A8F7-45AB790D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64" y="3713584"/>
            <a:ext cx="3772556" cy="2840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7AE37F-026E-76ED-F501-33B1325A5A04}"/>
              </a:ext>
            </a:extLst>
          </p:cNvPr>
          <p:cNvSpPr txBox="1"/>
          <p:nvPr/>
        </p:nvSpPr>
        <p:spPr>
          <a:xfrm>
            <a:off x="5478011" y="2961314"/>
            <a:ext cx="542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Mr XY détresse </a:t>
            </a:r>
            <a:r>
              <a:rPr lang="fr-FR" dirty="0" err="1"/>
              <a:t>respi</a:t>
            </a:r>
            <a:r>
              <a:rPr lang="fr-FR" dirty="0"/>
              <a:t> en service a J3</a:t>
            </a:r>
          </a:p>
        </p:txBody>
      </p:sp>
    </p:spTree>
    <p:extLst>
      <p:ext uri="{BB962C8B-B14F-4D97-AF65-F5344CB8AC3E}">
        <p14:creationId xmlns:p14="http://schemas.microsoft.com/office/powerpoint/2010/main" val="10833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1"/>
    </mc:Choice>
    <mc:Fallback xmlns="">
      <p:transition spd="slow" advTm="2200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1322372_MILLAUD _ ARJALIES_20111215_113217_00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8128" y="2092591"/>
            <a:ext cx="3908936" cy="4320480"/>
          </a:xfrm>
        </p:spPr>
      </p:pic>
      <p:sp>
        <p:nvSpPr>
          <p:cNvPr id="6" name="Rectangle 5"/>
          <p:cNvSpPr/>
          <p:nvPr/>
        </p:nvSpPr>
        <p:spPr>
          <a:xfrm>
            <a:off x="7248128" y="2092591"/>
            <a:ext cx="3908936" cy="6422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31322372_MILLAUD _ ARJALIES_20111215_113217_00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40" y="2060848"/>
            <a:ext cx="3908936" cy="4320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4018" y="2060848"/>
            <a:ext cx="3908936" cy="615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03199" y="221192"/>
            <a:ext cx="11700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rgbClr val="002060"/>
                </a:solidFill>
                <a:latin typeface="Arial Black" panose="020B0A04020102020204" pitchFamily="34" charset="0"/>
              </a:rPr>
              <a:t>Monsieur XY </a:t>
            </a:r>
            <a:br>
              <a:rPr lang="fr-FR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fr-FR">
                <a:solidFill>
                  <a:srgbClr val="002060"/>
                </a:solidFill>
                <a:latin typeface="Arial Black" panose="020B0A04020102020204" pitchFamily="34" charset="0"/>
              </a:rPr>
              <a:t>Echographie pulmonaire antérieure</a:t>
            </a:r>
            <a:endParaRPr lang="fr-FR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2"/>
    </mc:Choice>
    <mc:Fallback xmlns="">
      <p:transition spd="slow" advTm="49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7"/>
        <p14:playEvt time="2043" objId="5"/>
        <p14:playEvt time="4061" objId="5"/>
        <p14:playEvt time="4127" objId="7"/>
        <p14:playEvt time="6061" objId="5"/>
        <p14:playEvt time="6127" objId="7"/>
        <p14:playEvt time="8059" objId="5"/>
        <p14:playEvt time="8126" objId="7"/>
        <p14:playEvt time="8159" objId="7"/>
        <p14:playEvt time="10194" objId="7"/>
        <p14:playEvt time="12194" objId="7"/>
        <p14:playEvt time="14194" objId="7"/>
        <p14:playEvt time="16194" objId="7"/>
        <p14:playEvt time="18043" objId="5"/>
        <p14:playEvt time="18193" objId="7"/>
        <p14:playEvt time="22027" objId="5"/>
        <p14:playEvt time="24026" objId="5"/>
        <p14:playEvt time="26160" objId="7"/>
        <p14:playEvt time="28010" objId="5"/>
        <p14:playEvt time="31994" objId="5"/>
        <p14:playEvt time="32160" objId="7"/>
        <p14:playEvt time="34161" objId="7"/>
        <p14:playEvt time="35994" objId="5"/>
        <p14:playEvt time="36161" objId="7"/>
        <p14:playEvt time="37994" objId="5"/>
        <p14:playEvt time="38161" objId="7"/>
        <p14:playEvt time="39994" objId="5"/>
        <p14:playEvt time="40160" objId="7"/>
        <p14:playEvt time="41994" objId="5"/>
        <p14:playEvt time="42159" objId="7"/>
        <p14:playEvt time="42193" objId="7"/>
        <p14:playEvt time="43993" objId="5"/>
        <p14:playEvt time="44211" objId="7"/>
        <p14:playEvt time="46211" objId="7"/>
        <p14:playEvt time="47978" objId="5"/>
        <p14:playEvt time="48209" objId="7"/>
        <p14:stopEvt time="49776" objId="7"/>
        <p14:stopEvt time="49776" objId="5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594" y="190764"/>
            <a:ext cx="4159124" cy="1325563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Arial Black" panose="020B0A04020102020204" pitchFamily="34" charset="0"/>
              </a:rPr>
              <a:t>Echo POC et détresses post-opératoires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76" y="242886"/>
            <a:ext cx="7551073" cy="1221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6D6AFB-E0A0-4662-BC9A-FDFE62A08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57" y="1850096"/>
            <a:ext cx="11778143" cy="4765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A86D5B-0520-4C6A-92C0-265FC264755C}"/>
              </a:ext>
            </a:extLst>
          </p:cNvPr>
          <p:cNvSpPr/>
          <p:nvPr/>
        </p:nvSpPr>
        <p:spPr>
          <a:xfrm>
            <a:off x="657137" y="3311293"/>
            <a:ext cx="2041321" cy="14788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66C0D1-4CD8-7451-8FA4-E930461D3503}"/>
              </a:ext>
            </a:extLst>
          </p:cNvPr>
          <p:cNvSpPr/>
          <p:nvPr/>
        </p:nvSpPr>
        <p:spPr>
          <a:xfrm>
            <a:off x="5033394" y="3506598"/>
            <a:ext cx="973123" cy="21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721BA2-6DCE-AFA8-7ADC-99B92884E17F}"/>
              </a:ext>
            </a:extLst>
          </p:cNvPr>
          <p:cNvSpPr/>
          <p:nvPr/>
        </p:nvSpPr>
        <p:spPr>
          <a:xfrm>
            <a:off x="1526796" y="5704513"/>
            <a:ext cx="1743020" cy="8952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45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36"/>
    </mc:Choice>
    <mc:Fallback xmlns="">
      <p:transition spd="slow" advTm="36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352" y="-16144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fr-FR" sz="4000" b="1" dirty="0">
                <a:solidFill>
                  <a:schemeClr val="tx2"/>
                </a:solidFill>
                <a:latin typeface="Arial Black" panose="020B0A04020102020204" pitchFamily="34" charset="0"/>
              </a:rPr>
              <a:t>La nouvelle arme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1" y="188640"/>
            <a:ext cx="4752528" cy="2304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443372" y="1924505"/>
            <a:ext cx="6120680" cy="1569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8872">
              <a:buClr>
                <a:srgbClr val="F0AD00"/>
              </a:buClr>
              <a:buSzPct val="80000"/>
            </a:pPr>
            <a:r>
              <a:rPr lang="fr-FR" sz="3200" dirty="0">
                <a:solidFill>
                  <a:schemeClr val="bg1"/>
                </a:solidFill>
              </a:rPr>
              <a:t>Echographie au lit du patient</a:t>
            </a:r>
          </a:p>
          <a:p>
            <a:pPr marL="118872">
              <a:buClr>
                <a:srgbClr val="F0AD00"/>
              </a:buClr>
              <a:buSzPct val="80000"/>
            </a:pPr>
            <a:r>
              <a:rPr lang="fr-FR" sz="3200" dirty="0">
                <a:solidFill>
                  <a:schemeClr val="bg1"/>
                </a:solidFill>
              </a:rPr>
              <a:t>Interprétée en temps réel</a:t>
            </a:r>
          </a:p>
          <a:p>
            <a:pPr marL="118872">
              <a:buClr>
                <a:srgbClr val="F0AD00"/>
              </a:buClr>
              <a:buSzPct val="80000"/>
            </a:pPr>
            <a:r>
              <a:rPr lang="fr-FR" sz="3200" dirty="0">
                <a:solidFill>
                  <a:schemeClr val="bg1"/>
                </a:solidFill>
              </a:rPr>
              <a:t>Par le médecin en charge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83432" y="4758407"/>
            <a:ext cx="5184576" cy="1631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6072" lvl="1">
              <a:buClr>
                <a:srgbClr val="F0AD00"/>
              </a:buClr>
              <a:buSzPct val="80000"/>
            </a:pPr>
            <a:r>
              <a:rPr lang="fr-FR" sz="3600" b="1" dirty="0">
                <a:solidFill>
                  <a:schemeClr val="bg1"/>
                </a:solidFill>
              </a:rPr>
              <a:t>Echo diagnostique</a:t>
            </a:r>
          </a:p>
          <a:p>
            <a:pPr marL="576072" lvl="1">
              <a:buClr>
                <a:srgbClr val="F0AD00"/>
              </a:buClr>
              <a:buSzPct val="80000"/>
            </a:pPr>
            <a:r>
              <a:rPr lang="fr-FR" sz="3200" dirty="0">
                <a:solidFill>
                  <a:schemeClr val="bg1"/>
                </a:solidFill>
              </a:rPr>
              <a:t>Echo-guidage</a:t>
            </a:r>
          </a:p>
          <a:p>
            <a:pPr marL="576072" lvl="1">
              <a:buClr>
                <a:srgbClr val="F0AD00"/>
              </a:buClr>
              <a:buSzPct val="80000"/>
            </a:pPr>
            <a:r>
              <a:rPr lang="fr-FR" sz="3200" dirty="0">
                <a:solidFill>
                  <a:schemeClr val="bg1"/>
                </a:solidFill>
              </a:rPr>
              <a:t>Screening / Dépistage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6120" y="2775446"/>
            <a:ext cx="4752528" cy="3965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DR22159\AppData\Local\Microsoft\Windows\Temporary Internet Files\Content.Outlook\01KVEVLW\2967_GE_V-Scan10948_liverportal_RGB150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8606" y="208022"/>
            <a:ext cx="1398804" cy="1043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2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5"/>
    </mc:Choice>
    <mc:Fallback xmlns="">
      <p:transition spd="slow" advTm="2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D6DCDD-EC9A-7B11-646A-53BABDFA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fr-FR" sz="3400">
                <a:solidFill>
                  <a:schemeClr val="bg1"/>
                </a:solidFill>
                <a:latin typeface="Arial Black" panose="020B0A04020102020204" pitchFamily="34" charset="0"/>
              </a:rPr>
              <a:t>Associer les echographies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43480-5361-37D4-8482-9FB575B09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endParaRPr lang="fr-FR" sz="200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B1D4F52-0FF9-8C96-D4B4-289B577470CD}"/>
              </a:ext>
            </a:extLst>
          </p:cNvPr>
          <p:cNvGrpSpPr/>
          <p:nvPr/>
        </p:nvGrpSpPr>
        <p:grpSpPr>
          <a:xfrm>
            <a:off x="5304853" y="903730"/>
            <a:ext cx="6266130" cy="4472307"/>
            <a:chOff x="472520" y="1910708"/>
            <a:chExt cx="6571775" cy="4690454"/>
          </a:xfrm>
        </p:grpSpPr>
        <p:pic>
          <p:nvPicPr>
            <p:cNvPr id="4" name="veine cave non callapsé">
              <a:hlinkClick r:id="" action="ppaction://media"/>
              <a:extLst>
                <a:ext uri="{FF2B5EF4-FFF2-40B4-BE49-F238E27FC236}">
                  <a16:creationId xmlns:a16="http://schemas.microsoft.com/office/drawing/2014/main" id="{FDFF1494-1EFA-4B67-B9BA-9A0D29059DB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t="4836"/>
            <a:stretch/>
          </p:blipFill>
          <p:spPr>
            <a:xfrm>
              <a:off x="472520" y="1910708"/>
              <a:ext cx="6571775" cy="469045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EF651B-A4CC-70C8-1604-0A4A5F9BE323}"/>
                </a:ext>
              </a:extLst>
            </p:cNvPr>
            <p:cNvSpPr/>
            <p:nvPr/>
          </p:nvSpPr>
          <p:spPr>
            <a:xfrm>
              <a:off x="498764" y="1911927"/>
              <a:ext cx="6400800" cy="42487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67494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>
            <a:normAutofit/>
          </a:bodyPr>
          <a:lstStyle/>
          <a:p>
            <a:r>
              <a:rPr lang="fr-FR" sz="3100">
                <a:latin typeface="Arial Black" panose="020B0A04020102020204" pitchFamily="34" charset="0"/>
              </a:rPr>
              <a:t>Echo POC et détresses post-opératoires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0448" y="3178749"/>
            <a:ext cx="5235490" cy="1224792"/>
          </a:xfrm>
          <a:solidFill>
            <a:srgbClr val="CC33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/>
              <a:t>Plus de bon diagnostic au pied du lit</a:t>
            </a:r>
          </a:p>
          <a:p>
            <a:pPr marL="0" indent="0" algn="ctr">
              <a:buNone/>
            </a:pPr>
            <a:r>
              <a:rPr lang="fr-FR" sz="2000" dirty="0"/>
              <a:t>Traitements plus ciblés</a:t>
            </a:r>
          </a:p>
          <a:p>
            <a:pPr marL="0" indent="0" algn="ctr">
              <a:buNone/>
            </a:pPr>
            <a:r>
              <a:rPr lang="fr-FR" sz="2000" dirty="0"/>
              <a:t>Mortalité diminuée par 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EA0326-6E78-4CC0-A3A7-2E14ECAC5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741" y="558186"/>
            <a:ext cx="4684864" cy="26235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41" y="3923087"/>
            <a:ext cx="4684864" cy="18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6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7201"/>
    </mc:Choice>
    <mc:Fallback xmlns="">
      <p:transition spd="slow" advTm="5720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0E170B-82A3-3D0F-8015-30A27B41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r-FR" sz="4200">
                <a:latin typeface="Arial Black" panose="020B0A04020102020204" pitchFamily="34" charset="0"/>
              </a:rPr>
              <a:t>Conclusion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FD3219-4EC4-37AF-2FA4-AD526FD2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1900" dirty="0"/>
              <a:t>Valide pour utilisations simples</a:t>
            </a:r>
          </a:p>
          <a:p>
            <a:pPr marL="0" indent="0">
              <a:buNone/>
            </a:pPr>
            <a:r>
              <a:rPr lang="fr-FR" sz="1900" dirty="0"/>
              <a:t>Améliore examen clinique</a:t>
            </a:r>
          </a:p>
          <a:p>
            <a:pPr marL="0" indent="0">
              <a:buNone/>
            </a:pPr>
            <a:r>
              <a:rPr lang="fr-FR" sz="1900" dirty="0"/>
              <a:t>Augmente la facilité/disponibilité du POCUS</a:t>
            </a:r>
          </a:p>
          <a:p>
            <a:pPr marL="0" indent="0">
              <a:buNone/>
            </a:pPr>
            <a:r>
              <a:rPr lang="fr-FR" sz="1900" dirty="0"/>
              <a:t>Nouvelles perspectives </a:t>
            </a:r>
            <a:r>
              <a:rPr lang="fr-FR" sz="1900" dirty="0" err="1"/>
              <a:t>péri-opératoires</a:t>
            </a:r>
            <a:endParaRPr lang="fr-FR" sz="1900" dirty="0"/>
          </a:p>
          <a:p>
            <a:pPr marL="0" indent="0">
              <a:buNone/>
            </a:pPr>
            <a:endParaRPr lang="fr-FR" sz="1900" dirty="0"/>
          </a:p>
          <a:p>
            <a:pPr marL="0" indent="0">
              <a:buNone/>
            </a:pPr>
            <a:r>
              <a:rPr lang="fr-FR" sz="1900" dirty="0"/>
              <a:t>Biomédical/désinfection ?</a:t>
            </a:r>
          </a:p>
          <a:p>
            <a:pPr marL="0" indent="0">
              <a:buNone/>
            </a:pPr>
            <a:r>
              <a:rPr lang="fr-FR" sz="1900" dirty="0"/>
              <a:t>Améliorations et IA attendues </a:t>
            </a:r>
          </a:p>
          <a:p>
            <a:pPr marL="457200" lvl="1" indent="0">
              <a:buNone/>
            </a:pPr>
            <a:endParaRPr lang="fr-FR" sz="19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5420E5-8DC5-1349-0103-3F89F2D8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214" y="639520"/>
            <a:ext cx="6903720" cy="53676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CA9667-134D-F07B-F8FD-BDB79947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940" y="4512564"/>
            <a:ext cx="1926059" cy="12741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3A5EF6-68CC-A3D3-C7E9-3BC854E6FC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72" y="746620"/>
            <a:ext cx="6978213" cy="536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0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0" descr="logo-AP-HM-qua-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95" y="271186"/>
            <a:ext cx="1296144" cy="1285606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5796" y="613189"/>
            <a:ext cx="2304256" cy="108012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351584" y="4601163"/>
            <a:ext cx="7812087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FR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 Nord</a:t>
            </a:r>
            <a:endParaRPr lang="fr-FR" sz="5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fr-FR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Service d’Anesthésie-Réanimation</a:t>
            </a:r>
          </a:p>
          <a:p>
            <a:pPr algn="ctr" eaLnBrk="0" hangingPunct="0"/>
            <a:r>
              <a:rPr lang="fr-F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Contact : </a:t>
            </a:r>
            <a:r>
              <a:rPr lang="fr-FR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04 91 96 86 50</a:t>
            </a:r>
            <a:endParaRPr lang="fr-FR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fr-FR" sz="1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Responsable du projet </a:t>
            </a:r>
            <a:endParaRPr lang="fr-FR" sz="5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fr-FR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 Laurent </a:t>
            </a:r>
            <a:r>
              <a:rPr lang="fr-FR" sz="1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Zieleskiewicz</a:t>
            </a:r>
            <a:endParaRPr lang="fr-FR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fr-FR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Sylvaine.draper@ap-hm.fr</a:t>
            </a:r>
          </a:p>
          <a:p>
            <a:pPr algn="ctr" eaLnBrk="0" hangingPunct="0"/>
            <a:endParaRPr lang="fr-FR" sz="5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fr-FR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72882" y="2169686"/>
            <a:ext cx="1202574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STAGE de</a:t>
            </a:r>
            <a:endParaRPr lang="fr-FR" sz="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fr-FR" sz="2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Formation à </a:t>
            </a:r>
            <a:r>
              <a:rPr lang="fr-FR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l’échographie </a:t>
            </a:r>
            <a:r>
              <a:rPr lang="fr-FR" sz="2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 malade critique</a:t>
            </a:r>
            <a:endParaRPr lang="fr-FR" sz="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fr-FR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Service d’Anesthésie-Réanimation – Pr Marc Leone</a:t>
            </a:r>
          </a:p>
          <a:p>
            <a:pPr algn="ctr" eaLnBrk="0" hangingPunct="0">
              <a:defRPr/>
            </a:pPr>
            <a:r>
              <a:rPr lang="fr-FR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 Nord – chemin des </a:t>
            </a:r>
            <a:r>
              <a:rPr lang="fr-FR" sz="14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Bourrelly</a:t>
            </a:r>
            <a:r>
              <a:rPr lang="fr-FR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13015 Marseille</a:t>
            </a:r>
            <a:endParaRPr lang="fr-FR" sz="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fr-FR" sz="1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Programme et Modalités d’inscription</a:t>
            </a:r>
            <a:endParaRPr lang="fr-F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1524001" y="38063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571" y="4628951"/>
            <a:ext cx="1224136" cy="13205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l_fi" descr="http://northamptonradiology.co.uk/resources/GE+Renal+scan+with+colour+dopple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3671" y="4958355"/>
            <a:ext cx="1512168" cy="1212726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5205042" y="6232378"/>
            <a:ext cx="233975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prstClr val="black"/>
                </a:solidFill>
              </a:rPr>
              <a:t>Accréditation CFAR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25" y="23286"/>
            <a:ext cx="3464861" cy="2023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517758-2759-8D70-12A2-81ABDDB78CE8}"/>
              </a:ext>
            </a:extLst>
          </p:cNvPr>
          <p:cNvSpPr txBox="1"/>
          <p:nvPr/>
        </p:nvSpPr>
        <p:spPr>
          <a:xfrm>
            <a:off x="2093805" y="3768650"/>
            <a:ext cx="9582034" cy="70788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9-10-11 Janvier plus que 4 places disponibles </a:t>
            </a:r>
          </a:p>
        </p:txBody>
      </p:sp>
    </p:spTree>
    <p:extLst>
      <p:ext uri="{BB962C8B-B14F-4D97-AF65-F5344CB8AC3E}">
        <p14:creationId xmlns:p14="http://schemas.microsoft.com/office/powerpoint/2010/main" val="15643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6"/>
    </mc:Choice>
    <mc:Fallback xmlns="">
      <p:transition spd="slow" advTm="1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267" y="102659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Arial Black" panose="020B0A04020102020204" pitchFamily="34" charset="0"/>
              </a:rPr>
              <a:t>Conclusion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36" y="1241350"/>
            <a:ext cx="5838045" cy="52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24272" y="643881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Laurent.zieleskiewicz@ap-hm.fr</a:t>
            </a:r>
          </a:p>
        </p:txBody>
      </p:sp>
      <p:pic>
        <p:nvPicPr>
          <p:cNvPr id="6" name="Picture 2" descr="bonhomme loupe — Ville de Comines-Warneton">
            <a:extLst>
              <a:ext uri="{FF2B5EF4-FFF2-40B4-BE49-F238E27FC236}">
                <a16:creationId xmlns:a16="http://schemas.microsoft.com/office/drawing/2014/main" id="{C8F068FD-D24A-44D3-A27D-E7D3D8DB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019" y="1327693"/>
            <a:ext cx="5422346" cy="4929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8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2"/>
    </mc:Choice>
    <mc:Fallback xmlns="">
      <p:transition spd="slow" advTm="3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666" y="-2448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1F497D"/>
                </a:solidFill>
                <a:latin typeface="Arial Black" panose="020B0A04020102020204" pitchFamily="34" charset="0"/>
              </a:rPr>
              <a:t>L’échographie ultra portative: service !! 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7A27C8E8-814A-415C-B008-38EFAFBF4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666" y="3533978"/>
            <a:ext cx="4441316" cy="3071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24358">
            <a:off x="1586640" y="1963115"/>
            <a:ext cx="4888549" cy="1591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32" y="1444736"/>
            <a:ext cx="2397646" cy="1599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19239">
            <a:off x="2504201" y="4007907"/>
            <a:ext cx="4893315" cy="2114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34CDC86-85D8-E4D3-20D7-AA22DA3787B3}"/>
              </a:ext>
            </a:extLst>
          </p:cNvPr>
          <p:cNvSpPr/>
          <p:nvPr/>
        </p:nvSpPr>
        <p:spPr>
          <a:xfrm>
            <a:off x="8172010" y="4078934"/>
            <a:ext cx="3655809" cy="229535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Nouvelles applications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5085B1-C88F-4916-9992-02CD337EF811}"/>
              </a:ext>
            </a:extLst>
          </p:cNvPr>
          <p:cNvSpPr/>
          <p:nvPr/>
        </p:nvSpPr>
        <p:spPr>
          <a:xfrm>
            <a:off x="7892497" y="2538895"/>
            <a:ext cx="4214837" cy="19901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Baisse cout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AB6DD73-1292-428B-6669-4430A98217F1}"/>
              </a:ext>
            </a:extLst>
          </p:cNvPr>
          <p:cNvSpPr/>
          <p:nvPr/>
        </p:nvSpPr>
        <p:spPr>
          <a:xfrm>
            <a:off x="7977163" y="788902"/>
            <a:ext cx="3837056" cy="199016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Simplification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594" y="190764"/>
            <a:ext cx="4159124" cy="1325563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Arial Black" panose="020B0A04020102020204" pitchFamily="34" charset="0"/>
              </a:rPr>
              <a:t>Echo POC et détresses post-opératoires service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218" y="190764"/>
            <a:ext cx="7551073" cy="1221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6D6AFB-E0A0-4662-BC9A-FDFE62A08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04" y="1850096"/>
            <a:ext cx="11778143" cy="4765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A86D5B-0520-4C6A-92C0-265FC264755C}"/>
              </a:ext>
            </a:extLst>
          </p:cNvPr>
          <p:cNvSpPr/>
          <p:nvPr/>
        </p:nvSpPr>
        <p:spPr>
          <a:xfrm>
            <a:off x="609600" y="3286125"/>
            <a:ext cx="2647950" cy="3328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6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208" y="123560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Arial Black" panose="020B0A04020102020204" pitchFamily="34" charset="0"/>
              </a:rPr>
              <a:t>Echo POC et détresses post-opératoires en service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8" y="1449123"/>
            <a:ext cx="11222654" cy="2294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EA0326-6E78-4CC0-A3A7-2E14ECAC5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9379">
            <a:off x="10075703" y="560456"/>
            <a:ext cx="1832111" cy="1025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862239-50CD-4004-92C4-9DF9D0378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3" y="3865734"/>
            <a:ext cx="10872537" cy="2868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800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BBD7E8-35BF-C15C-223E-307739798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210E6A2-5ED1-EBDB-BBEB-6F34825F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Limites et perspectives</a:t>
            </a:r>
          </a:p>
        </p:txBody>
      </p:sp>
    </p:spTree>
    <p:extLst>
      <p:ext uri="{BB962C8B-B14F-4D97-AF65-F5344CB8AC3E}">
        <p14:creationId xmlns:p14="http://schemas.microsoft.com/office/powerpoint/2010/main" val="4271337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8" y="1052736"/>
            <a:ext cx="6688743" cy="4752528"/>
          </a:xfrm>
          <a:prstGeom prst="rect">
            <a:avLst/>
          </a:prstGeom>
        </p:spPr>
      </p:pic>
      <p:sp>
        <p:nvSpPr>
          <p:cNvPr id="2" name="AutoShape 2" descr="Un robot pourrait-il aider à mettre au monde un enfant? – Tendances Web">
            <a:extLst>
              <a:ext uri="{FF2B5EF4-FFF2-40B4-BE49-F238E27FC236}">
                <a16:creationId xmlns:a16="http://schemas.microsoft.com/office/drawing/2014/main" id="{6EAE549F-88C1-1398-6967-4AC89414D5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D9EB07-386E-665C-F7E8-5F0AD646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18" y="1476375"/>
            <a:ext cx="4628843" cy="3905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1EE867-BA4A-CD3A-FFCB-27CD039FFBA8}"/>
              </a:ext>
            </a:extLst>
          </p:cNvPr>
          <p:cNvSpPr txBox="1"/>
          <p:nvPr/>
        </p:nvSpPr>
        <p:spPr>
          <a:xfrm>
            <a:off x="1910223" y="5780782"/>
            <a:ext cx="9261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 Black" panose="020B0A04020102020204" pitchFamily="34" charset="0"/>
              </a:rPr>
              <a:t>Contextualiser et avoir de bonnes coupes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1F26D8-EE96-0787-1494-730389FEE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1089">
            <a:off x="10852661" y="3429000"/>
            <a:ext cx="914400" cy="21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71" y="2097741"/>
            <a:ext cx="2963107" cy="250594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77102" y="2260484"/>
            <a:ext cx="12961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/>
              <a:t>+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51" y="1848852"/>
            <a:ext cx="3255698" cy="26224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126" y="1157622"/>
            <a:ext cx="1943486" cy="1501832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88032" y="188640"/>
            <a:ext cx="11903968" cy="1143000"/>
          </a:xfrm>
        </p:spPr>
        <p:txBody>
          <a:bodyPr>
            <a:noAutofit/>
          </a:bodyPr>
          <a:lstStyle/>
          <a:p>
            <a:pPr algn="l"/>
            <a:r>
              <a:rPr lang="fr-FR" sz="4800" b="1" dirty="0">
                <a:solidFill>
                  <a:srgbClr val="002060"/>
                </a:solidFill>
                <a:latin typeface="Arial Black" panose="020B0A04020102020204" pitchFamily="34" charset="0"/>
              </a:rPr>
              <a:t>Stéthoscope du 21</a:t>
            </a:r>
            <a:r>
              <a:rPr lang="fr-FR" sz="4800" b="1" baseline="30000" dirty="0">
                <a:solidFill>
                  <a:srgbClr val="002060"/>
                </a:solidFill>
                <a:latin typeface="Arial Black" panose="020B0A04020102020204" pitchFamily="34" charset="0"/>
              </a:rPr>
              <a:t>e</a:t>
            </a:r>
            <a:r>
              <a:rPr lang="fr-FR" sz="4800" b="1" dirty="0">
                <a:solidFill>
                  <a:srgbClr val="002060"/>
                </a:solidFill>
                <a:latin typeface="Arial Black" panose="020B0A04020102020204" pitchFamily="34" charset="0"/>
              </a:rPr>
              <a:t> siècle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848" y="4603687"/>
            <a:ext cx="6491759" cy="20510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7286" y="4301920"/>
            <a:ext cx="900401" cy="9004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0136" y="1324847"/>
            <a:ext cx="1835055" cy="139610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803391" y="1308373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/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8"/>
    </mc:Choice>
    <mc:Fallback xmlns="">
      <p:transition spd="slow" advTm="3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97933" y="124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1F497D"/>
                </a:solidFill>
                <a:latin typeface="Arial Black" panose="020B0A04020102020204" pitchFamily="34" charset="0"/>
              </a:rPr>
              <a:t>Evolution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292100" y="5803768"/>
            <a:ext cx="11303000" cy="88900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7000">
                <a:schemeClr val="accent1">
                  <a:lumMod val="45000"/>
                  <a:lumOff val="55000"/>
                </a:schemeClr>
              </a:gs>
              <a:gs pos="96157">
                <a:srgbClr val="CDE0F2"/>
              </a:gs>
              <a:gs pos="53000">
                <a:srgbClr val="CBDFF1"/>
              </a:gs>
              <a:gs pos="3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AutoShape 2" descr="Exportation d'appareils d'échographie d'occasion -">
            <a:extLst>
              <a:ext uri="{FF2B5EF4-FFF2-40B4-BE49-F238E27FC236}">
                <a16:creationId xmlns:a16="http://schemas.microsoft.com/office/drawing/2014/main" id="{796AEBC7-194B-0EA4-4268-302469245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630DCB-C701-ADBC-3216-C1247A09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81" y="1740853"/>
            <a:ext cx="2303533" cy="3199351"/>
          </a:xfrm>
          <a:prstGeom prst="rect">
            <a:avLst/>
          </a:prstGeom>
        </p:spPr>
      </p:pic>
      <p:sp>
        <p:nvSpPr>
          <p:cNvPr id="9" name="AutoShape 2" descr="Vente d'un échographe PHILIPS Envisor CHD d'occasion pour vétérinaire Royan  - MEDISET - Mediset">
            <a:extLst>
              <a:ext uri="{FF2B5EF4-FFF2-40B4-BE49-F238E27FC236}">
                <a16:creationId xmlns:a16="http://schemas.microsoft.com/office/drawing/2014/main" id="{52F2E843-6685-E53D-D223-87AF636775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6" name="Picture 4" descr="PHILIPS CX50 à vendre - Acheter au meilleur prix">
            <a:extLst>
              <a:ext uri="{FF2B5EF4-FFF2-40B4-BE49-F238E27FC236}">
                <a16:creationId xmlns:a16="http://schemas.microsoft.com/office/drawing/2014/main" id="{40A1EFAD-EB75-8420-08CB-6A23316E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64" y="2004758"/>
            <a:ext cx="2819268" cy="281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B479FA-5B88-1BA8-EAFA-4D315B1BC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308" y="304639"/>
            <a:ext cx="2127688" cy="20057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7BCC82-4C18-35D9-8067-B5CBBFFB1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270" y="4407663"/>
            <a:ext cx="1380864" cy="13961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AD6764-65DB-B06A-F7AE-D51F006CE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255" y="2630345"/>
            <a:ext cx="1687326" cy="14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7"/>
    </mc:Choice>
    <mc:Fallback xmlns="">
      <p:transition spd="slow" advTm="295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49366" y="5246994"/>
            <a:ext cx="3521122" cy="128635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800" dirty="0">
                <a:latin typeface="Arial Black" panose="020B0A04020102020204" pitchFamily="34" charset="0"/>
              </a:rPr>
              <a:t>L’outil </a:t>
            </a:r>
            <a:br>
              <a:rPr lang="fr-FR" sz="3800" dirty="0">
                <a:latin typeface="Arial Black" panose="020B0A04020102020204" pitchFamily="34" charset="0"/>
              </a:rPr>
            </a:br>
            <a:r>
              <a:rPr lang="fr-FR" sz="3800" dirty="0">
                <a:latin typeface="Arial Black" panose="020B0A04020102020204" pitchFamily="34" charset="0"/>
              </a:rPr>
              <a:t>=</a:t>
            </a:r>
            <a:br>
              <a:rPr lang="fr-FR" sz="3800" dirty="0">
                <a:latin typeface="Arial Black" panose="020B0A04020102020204" pitchFamily="34" charset="0"/>
              </a:rPr>
            </a:br>
            <a:r>
              <a:rPr lang="fr-FR" sz="3800" dirty="0">
                <a:latin typeface="Arial Black" panose="020B0A04020102020204" pitchFamily="34" charset="0"/>
              </a:rPr>
              <a:t>Révolution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A07809-FD84-4293-BEDA-C920BB2A1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8853"/>
            <a:ext cx="1576152" cy="14793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19" y="330873"/>
            <a:ext cx="1259675" cy="840833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06D4B98-7FBD-4771-9C71-AE026D6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3630" y="-1"/>
            <a:ext cx="1092260" cy="147936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D08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416289" y="635538"/>
            <a:ext cx="4145585" cy="2189685"/>
          </a:xfrm>
          <a:prstGeom prst="rect">
            <a:avLst/>
          </a:prstGeom>
        </p:spPr>
      </p:pic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3DB71A4-74AA-406D-9553-61C0C6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1093" y="1481744"/>
            <a:ext cx="1557796" cy="1362456"/>
          </a:xfrm>
          <a:custGeom>
            <a:avLst/>
            <a:gdLst>
              <a:gd name="connsiteX0" fmla="*/ 0 w 1557796"/>
              <a:gd name="connsiteY0" fmla="*/ 0 h 1362456"/>
              <a:gd name="connsiteX1" fmla="*/ 1557796 w 1557796"/>
              <a:gd name="connsiteY1" fmla="*/ 0 h 1362456"/>
              <a:gd name="connsiteX2" fmla="*/ 1557796 w 1557796"/>
              <a:gd name="connsiteY2" fmla="*/ 1362456 h 1362456"/>
              <a:gd name="connsiteX3" fmla="*/ 1090945 w 1557796"/>
              <a:gd name="connsiteY3" fmla="*/ 1362456 h 13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796" h="1362456">
                <a:moveTo>
                  <a:pt x="0" y="0"/>
                </a:moveTo>
                <a:lnTo>
                  <a:pt x="1557796" y="0"/>
                </a:lnTo>
                <a:lnTo>
                  <a:pt x="1557796" y="1362456"/>
                </a:lnTo>
                <a:lnTo>
                  <a:pt x="1090945" y="13624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DA9994C2-211B-4BF6-B6A0-D6747159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148010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 descr="Une image contenant personne, tenant, main, palmier&#10;&#10;Description générée automatiquement">
            <a:extLst>
              <a:ext uri="{FF2B5EF4-FFF2-40B4-BE49-F238E27FC236}">
                <a16:creationId xmlns:a16="http://schemas.microsoft.com/office/drawing/2014/main" id="{D7E302F1-7A37-4E4C-8DCD-85C5BC086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047" y="3754697"/>
            <a:ext cx="2032216" cy="1656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27" y="617682"/>
            <a:ext cx="2081591" cy="857741"/>
          </a:xfrm>
          <a:prstGeom prst="rect">
            <a:avLst/>
          </a:prstGeom>
        </p:spPr>
      </p:pic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28EF4970-ACD8-1791-BE98-9AE8CAEAC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595763" y="3049975"/>
            <a:ext cx="2810190" cy="3416499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049744" y="2835993"/>
            <a:ext cx="4083324" cy="23086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DE9E13-7C01-C7E8-9803-15E4B0BE7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3028" y="1119592"/>
            <a:ext cx="2286938" cy="1729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735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498"/>
    </mc:Choice>
    <mc:Fallback xmlns="">
      <p:transition spd="slow" advTm="2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8A67DFD-DA09-4CAE-2CD4-938BE83D0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473287"/>
              </p:ext>
            </p:extLst>
          </p:nvPr>
        </p:nvGraphicFramePr>
        <p:xfrm>
          <a:off x="173521" y="1793279"/>
          <a:ext cx="11844958" cy="4992372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</a:tblPr>
              <a:tblGrid>
                <a:gridCol w="4161253">
                  <a:extLst>
                    <a:ext uri="{9D8B030D-6E8A-4147-A177-3AD203B41FA5}">
                      <a16:colId xmlns:a16="http://schemas.microsoft.com/office/drawing/2014/main" val="2181080593"/>
                    </a:ext>
                  </a:extLst>
                </a:gridCol>
                <a:gridCol w="4038452">
                  <a:extLst>
                    <a:ext uri="{9D8B030D-6E8A-4147-A177-3AD203B41FA5}">
                      <a16:colId xmlns:a16="http://schemas.microsoft.com/office/drawing/2014/main" val="1553866990"/>
                    </a:ext>
                  </a:extLst>
                </a:gridCol>
                <a:gridCol w="3645253">
                  <a:extLst>
                    <a:ext uri="{9D8B030D-6E8A-4147-A177-3AD203B41FA5}">
                      <a16:colId xmlns:a16="http://schemas.microsoft.com/office/drawing/2014/main" val="3194447306"/>
                    </a:ext>
                  </a:extLst>
                </a:gridCol>
              </a:tblGrid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fr-FR" sz="1400" b="0" cap="none" spc="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</a:p>
                  </a:txBody>
                  <a:tcPr marL="63386" marR="37175" marT="48759" marB="487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0" cap="none" spc="0">
                          <a:solidFill>
                            <a:schemeClr val="bg1"/>
                          </a:solidFill>
                          <a:effectLst/>
                        </a:rPr>
                        <a:t>PPOCUS</a:t>
                      </a:r>
                    </a:p>
                  </a:txBody>
                  <a:tcPr marL="63386" marR="37175" marT="48759" marB="487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0" cap="none" spc="0">
                          <a:solidFill>
                            <a:schemeClr val="bg1"/>
                          </a:solidFill>
                          <a:effectLst/>
                        </a:rPr>
                        <a:t>Conventional US</a:t>
                      </a:r>
                    </a:p>
                  </a:txBody>
                  <a:tcPr marL="63386" marR="37175" marT="48759" marB="4875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458940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Cost</a:t>
                      </a:r>
                    </a:p>
                  </a:txBody>
                  <a:tcPr marL="63386" marR="37175" marT="48759" marB="4875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$2,000 to $12,500</a:t>
                      </a:r>
                      <a:endParaRPr lang="fr-FR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$30k to 100k+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64350"/>
                  </a:ext>
                </a:extLst>
              </a:tr>
              <a:tr h="495084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Portability/space requirements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Extreme portability/Devices can fit in a scrub pocket and many weigh less than a pound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Not always portable/Devices may weigh up to hundreds of pounds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630836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Bootup time</a:t>
                      </a:r>
                    </a:p>
                  </a:txBody>
                  <a:tcPr marL="63386" marR="37175" marT="48759" marB="4875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Seconds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Up to minutes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719674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Time to successful deployment and use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Quick, given extreme portability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Slow, given labor intensive to mobilize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68576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Electrical outlet requirement</a:t>
                      </a:r>
                    </a:p>
                  </a:txBody>
                  <a:tcPr marL="63386" marR="37175" marT="48759" marB="4875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Some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359232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Quality of imaging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Good enough for binary decision-making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Generally higher quality imaging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42480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EKG synchronization capability</a:t>
                      </a:r>
                    </a:p>
                  </a:txBody>
                  <a:tcPr marL="63386" marR="37175" marT="48759" marB="4875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769139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Ability to use in situations where space is limited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95720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Transesophageal echocardiography capability</a:t>
                      </a:r>
                    </a:p>
                  </a:txBody>
                  <a:tcPr marL="63386" marR="37175" marT="48759" marB="4875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Not presently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494409"/>
                  </a:ext>
                </a:extLst>
              </a:tr>
              <a:tr h="495084"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Allows for quick de-identification of studies to facilitate external collaboration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993347"/>
                  </a:ext>
                </a:extLst>
              </a:tr>
              <a:tr h="495084"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Teleguidance and AI capability to facilitate data acquisition, interpretation, and collaboration</a:t>
                      </a:r>
                    </a:p>
                  </a:txBody>
                  <a:tcPr marL="63386" marR="37175" marT="48759" marB="4875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Many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Limited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874567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Ability to use M-mode and color doppler</a:t>
                      </a:r>
                    </a:p>
                  </a:txBody>
                  <a:tcPr marL="63386" marR="37175" marT="48759" marB="4875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689367"/>
                  </a:ext>
                </a:extLst>
              </a:tr>
              <a:tr h="293590">
                <a:tc>
                  <a:txBody>
                    <a:bodyPr/>
                    <a:lstStyle/>
                    <a:p>
                      <a:pPr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Ability to use PWD, CWD, and TDI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cap="none" spc="0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</a:p>
                  </a:txBody>
                  <a:tcPr marL="63386" marR="37175" marT="48759" marB="4875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60136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903C8E7-3B1F-3E58-8154-9D0B378E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6" y="-270341"/>
            <a:ext cx="6823549" cy="1881559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Caractéristiques communes</a:t>
            </a:r>
          </a:p>
        </p:txBody>
      </p:sp>
    </p:spTree>
    <p:extLst>
      <p:ext uri="{BB962C8B-B14F-4D97-AF65-F5344CB8AC3E}">
        <p14:creationId xmlns:p14="http://schemas.microsoft.com/office/powerpoint/2010/main" val="1837471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020A2F-F776-EC60-1684-3D1B483A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691" y="85072"/>
            <a:ext cx="3091607" cy="165548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Taille Tablette ou smart phone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1C78C1A-8D20-8760-672F-057C03CCAB11}"/>
              </a:ext>
            </a:extLst>
          </p:cNvPr>
          <p:cNvSpPr txBox="1">
            <a:spLocks/>
          </p:cNvSpPr>
          <p:nvPr/>
        </p:nvSpPr>
        <p:spPr>
          <a:xfrm>
            <a:off x="8681293" y="2015938"/>
            <a:ext cx="3091607" cy="16554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</a:rPr>
              <a:t>Doit tenir dans une poche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5A1152A-9894-DDDF-5E8F-F8FF0EF4B7E1}"/>
              </a:ext>
            </a:extLst>
          </p:cNvPr>
          <p:cNvGrpSpPr/>
          <p:nvPr/>
        </p:nvGrpSpPr>
        <p:grpSpPr>
          <a:xfrm>
            <a:off x="-4" y="50537"/>
            <a:ext cx="7997595" cy="6408311"/>
            <a:chOff x="-4" y="50537"/>
            <a:chExt cx="8234469" cy="640831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2FA6EEB-3888-2460-544D-F78A967F4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0" r="2" b="2"/>
            <a:stretch/>
          </p:blipFill>
          <p:spPr>
            <a:xfrm>
              <a:off x="119185" y="50537"/>
              <a:ext cx="8115280" cy="640831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486E43B-4AFD-C147-6A5E-D81A4A165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036" y="4290292"/>
              <a:ext cx="2128447" cy="200137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FD5C3E9-ADF4-724C-E204-A33B8C389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" y="257257"/>
              <a:ext cx="2115128" cy="2310452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7ED9E31-E61E-964A-7991-613672EEA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995" y="4430265"/>
            <a:ext cx="6050969" cy="1970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7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0.6|1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34644</TotalTime>
  <Words>1176</Words>
  <Application>Microsoft Office PowerPoint</Application>
  <PresentationFormat>Grand écran</PresentationFormat>
  <Paragraphs>304</Paragraphs>
  <Slides>49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Times New Roman</vt:lpstr>
      <vt:lpstr>Thème Office</vt:lpstr>
      <vt:lpstr>Echo ultra-portatif</vt:lpstr>
      <vt:lpstr>Lien d’intérêt</vt:lpstr>
      <vt:lpstr>Plan</vt:lpstr>
      <vt:lpstr>La nouvelle arme</vt:lpstr>
      <vt:lpstr>Stéthoscope du 21e siècle</vt:lpstr>
      <vt:lpstr>Présentation PowerPoint</vt:lpstr>
      <vt:lpstr>L’outil  = Révolution</vt:lpstr>
      <vt:lpstr>Caractéristiques communes</vt:lpstr>
      <vt:lpstr>Taille Tablette ou smart phone </vt:lpstr>
      <vt:lpstr>Avec ou sans écran intégré  </vt:lpstr>
      <vt:lpstr>Principaux modèles </vt:lpstr>
      <vt:lpstr>Présentation PowerPoint</vt:lpstr>
      <vt:lpstr>Présentation PowerPoint</vt:lpstr>
      <vt:lpstr>Présentation PowerPoint</vt:lpstr>
      <vt:lpstr>&gt; Exam clinique</vt:lpstr>
      <vt:lpstr>&gt; Exam Clinique </vt:lpstr>
      <vt:lpstr>Performances </vt:lpstr>
      <vt:lpstr>Performances </vt:lpstr>
      <vt:lpstr>Pré-opératoire Cardio</vt:lpstr>
      <vt:lpstr>Fragilité pré-op</vt:lpstr>
      <vt:lpstr>Limites opérateur dépendant </vt:lpstr>
      <vt:lpstr>En pratique </vt:lpstr>
      <vt:lpstr>Présentation PowerPoint</vt:lpstr>
      <vt:lpstr>Présentation PowerPoint</vt:lpstr>
      <vt:lpstr>Echo-guidage</vt:lpstr>
      <vt:lpstr>ALR</vt:lpstr>
      <vt:lpstr>Echo POC et management des VAS </vt:lpstr>
      <vt:lpstr>Présentation PowerPoint</vt:lpstr>
      <vt:lpstr>Monsieur XY </vt:lpstr>
      <vt:lpstr>Echo et contrôle IOT</vt:lpstr>
      <vt:lpstr>Monsieur XY</vt:lpstr>
      <vt:lpstr>Echo POC et ventilation per op </vt:lpstr>
      <vt:lpstr>Présentation PowerPoint</vt:lpstr>
      <vt:lpstr>Prise en charge post-opératoire individualisée</vt:lpstr>
      <vt:lpstr>Présentation PowerPoint</vt:lpstr>
      <vt:lpstr>Présentation PowerPoint</vt:lpstr>
      <vt:lpstr>Présentation PowerPoint</vt:lpstr>
      <vt:lpstr>Présentation PowerPoint</vt:lpstr>
      <vt:lpstr>Echo POC et détresses post-opératoires </vt:lpstr>
      <vt:lpstr>Associer les echographies</vt:lpstr>
      <vt:lpstr>Echo POC et détresses post-opératoires </vt:lpstr>
      <vt:lpstr>Conclusion</vt:lpstr>
      <vt:lpstr>Présentation PowerPoint</vt:lpstr>
      <vt:lpstr>Conclusion </vt:lpstr>
      <vt:lpstr>L’échographie ultra portative: service !! </vt:lpstr>
      <vt:lpstr>Echo POC et détresses post-opératoires service</vt:lpstr>
      <vt:lpstr>Echo POC et détresses post-opératoires en service</vt:lpstr>
      <vt:lpstr>Limites et perspectives</vt:lpstr>
      <vt:lpstr>Présentation PowerPoint</vt:lpstr>
    </vt:vector>
  </TitlesOfParts>
  <Company>APHM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l’échographie m’aide pour la ventilation de mon malade</dc:title>
  <dc:creator>dr22159</dc:creator>
  <cp:lastModifiedBy>DellG15-049</cp:lastModifiedBy>
  <cp:revision>231</cp:revision>
  <dcterms:created xsi:type="dcterms:W3CDTF">2020-01-28T06:33:23Z</dcterms:created>
  <dcterms:modified xsi:type="dcterms:W3CDTF">2022-12-01T10:40:48Z</dcterms:modified>
</cp:coreProperties>
</file>