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746" r:id="rId3"/>
    <p:sldId id="431" r:id="rId4"/>
    <p:sldId id="761" r:id="rId5"/>
    <p:sldId id="751" r:id="rId6"/>
    <p:sldId id="750" r:id="rId7"/>
    <p:sldId id="762" r:id="rId8"/>
    <p:sldId id="496" r:id="rId9"/>
    <p:sldId id="545" r:id="rId10"/>
    <p:sldId id="506" r:id="rId11"/>
    <p:sldId id="501" r:id="rId12"/>
    <p:sldId id="730" r:id="rId13"/>
    <p:sldId id="754" r:id="rId14"/>
    <p:sldId id="261" r:id="rId15"/>
    <p:sldId id="749" r:id="rId16"/>
    <p:sldId id="755" r:id="rId17"/>
    <p:sldId id="757" r:id="rId18"/>
    <p:sldId id="507" r:id="rId19"/>
    <p:sldId id="759" r:id="rId20"/>
    <p:sldId id="756" r:id="rId21"/>
    <p:sldId id="758" r:id="rId22"/>
    <p:sldId id="760" r:id="rId23"/>
    <p:sldId id="734" r:id="rId24"/>
    <p:sldId id="728" r:id="rId25"/>
    <p:sldId id="502" r:id="rId26"/>
    <p:sldId id="744" r:id="rId2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7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E4F3"/>
    <a:srgbClr val="B0D4DD"/>
    <a:srgbClr val="2E3771"/>
    <a:srgbClr val="304374"/>
    <a:srgbClr val="0E283B"/>
    <a:srgbClr val="F15B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43"/>
    <p:restoredTop sz="85985"/>
  </p:normalViewPr>
  <p:slideViewPr>
    <p:cSldViewPr snapToGrid="0" showGuides="1">
      <p:cViewPr varScale="1">
        <p:scale>
          <a:sx n="74" d="100"/>
          <a:sy n="74" d="100"/>
        </p:scale>
        <p:origin x="130" y="58"/>
      </p:cViewPr>
      <p:guideLst>
        <p:guide orient="horz" pos="2160"/>
        <p:guide pos="370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08FD30-3545-2B44-84D5-E384F61B78C3}" type="datetimeFigureOut">
              <a:rPr lang="fr-FR" smtClean="0"/>
              <a:t>01/12/2022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0EF3E4-A63C-E342-8F0D-DDBB381DC10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3171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Renaissance : Echo</a:t>
            </a:r>
          </a:p>
          <a:p>
            <a:r>
              <a:rPr lang="fr-FR" dirty="0"/>
              <a:t>Baroque : Exagération des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0EF3E4-A63C-E342-8F0D-DDBB381DC106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60418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Espace réservé de l'image des diapositives 1">
            <a:extLst>
              <a:ext uri="{FF2B5EF4-FFF2-40B4-BE49-F238E27FC236}">
                <a16:creationId xmlns:a16="http://schemas.microsoft.com/office/drawing/2014/main" id="{7D522452-912C-C3DA-5663-E49FE75F32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8" name="Espace réservé des notes 2">
            <a:extLst>
              <a:ext uri="{FF2B5EF4-FFF2-40B4-BE49-F238E27FC236}">
                <a16:creationId xmlns:a16="http://schemas.microsoft.com/office/drawing/2014/main" id="{407E576A-0AF2-6449-75B5-567A93BBB3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fr-FR" b="0" i="0" dirty="0" err="1">
                <a:solidFill>
                  <a:srgbClr val="212121"/>
                </a:solidFill>
                <a:effectLst/>
                <a:latin typeface="system-ui"/>
              </a:rPr>
              <a:t>Percutaneous</a:t>
            </a:r>
            <a:r>
              <a:rPr lang="fr-FR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fr-FR" b="0" i="0" dirty="0" err="1">
                <a:solidFill>
                  <a:srgbClr val="212121"/>
                </a:solidFill>
                <a:effectLst/>
                <a:latin typeface="system-ui"/>
              </a:rPr>
              <a:t>peripheral</a:t>
            </a:r>
            <a:r>
              <a:rPr lang="fr-FR" b="0" i="0" dirty="0">
                <a:solidFill>
                  <a:srgbClr val="212121"/>
                </a:solidFill>
                <a:effectLst/>
                <a:latin typeface="system-ui"/>
              </a:rPr>
              <a:t> nerve stimulation </a:t>
            </a:r>
            <a:r>
              <a:rPr lang="fr-FR" b="0" i="0" dirty="0" err="1">
                <a:solidFill>
                  <a:srgbClr val="212121"/>
                </a:solidFill>
                <a:effectLst/>
                <a:latin typeface="system-ui"/>
              </a:rPr>
              <a:t>is</a:t>
            </a:r>
            <a:r>
              <a:rPr lang="fr-FR" b="0" i="0" dirty="0">
                <a:solidFill>
                  <a:srgbClr val="212121"/>
                </a:solidFill>
                <a:effectLst/>
                <a:latin typeface="system-ui"/>
              </a:rPr>
              <a:t> an </a:t>
            </a:r>
            <a:r>
              <a:rPr lang="fr-FR" b="0" i="0" dirty="0" err="1">
                <a:solidFill>
                  <a:srgbClr val="212121"/>
                </a:solidFill>
                <a:effectLst/>
                <a:latin typeface="system-ui"/>
              </a:rPr>
              <a:t>analgesic</a:t>
            </a:r>
            <a:r>
              <a:rPr lang="fr-FR" b="0" i="0" dirty="0">
                <a:solidFill>
                  <a:srgbClr val="212121"/>
                </a:solidFill>
                <a:effectLst/>
                <a:latin typeface="system-ui"/>
              </a:rPr>
              <a:t> technique </a:t>
            </a:r>
            <a:r>
              <a:rPr lang="fr-FR" b="0" i="0" dirty="0" err="1">
                <a:solidFill>
                  <a:srgbClr val="212121"/>
                </a:solidFill>
                <a:effectLst/>
                <a:latin typeface="system-ui"/>
              </a:rPr>
              <a:t>involving</a:t>
            </a:r>
            <a:r>
              <a:rPr lang="fr-FR" b="0" i="0" dirty="0">
                <a:solidFill>
                  <a:srgbClr val="212121"/>
                </a:solidFill>
                <a:effectLst/>
                <a:latin typeface="system-ui"/>
              </a:rPr>
              <a:t> the </a:t>
            </a:r>
            <a:r>
              <a:rPr lang="fr-FR" b="0" i="0" dirty="0" err="1">
                <a:solidFill>
                  <a:srgbClr val="212121"/>
                </a:solidFill>
                <a:effectLst/>
                <a:latin typeface="system-ui"/>
              </a:rPr>
              <a:t>percutaneous</a:t>
            </a:r>
            <a:r>
              <a:rPr lang="fr-FR" b="0" i="0" dirty="0">
                <a:solidFill>
                  <a:srgbClr val="212121"/>
                </a:solidFill>
                <a:effectLst/>
                <a:latin typeface="system-ui"/>
              </a:rPr>
              <a:t> implantation of a lead </a:t>
            </a:r>
            <a:r>
              <a:rPr lang="fr-FR" b="0" i="0" dirty="0" err="1">
                <a:solidFill>
                  <a:srgbClr val="212121"/>
                </a:solidFill>
                <a:effectLst/>
                <a:latin typeface="system-ui"/>
              </a:rPr>
              <a:t>followed</a:t>
            </a:r>
            <a:r>
              <a:rPr lang="fr-FR" b="0" i="0" dirty="0">
                <a:solidFill>
                  <a:srgbClr val="212121"/>
                </a:solidFill>
                <a:effectLst/>
                <a:latin typeface="system-ui"/>
              </a:rPr>
              <a:t> by the </a:t>
            </a:r>
            <a:r>
              <a:rPr lang="fr-FR" b="0" i="0" dirty="0" err="1">
                <a:solidFill>
                  <a:srgbClr val="212121"/>
                </a:solidFill>
                <a:effectLst/>
                <a:latin typeface="system-ui"/>
              </a:rPr>
              <a:t>delivery</a:t>
            </a:r>
            <a:r>
              <a:rPr lang="fr-FR" b="0" i="0" dirty="0">
                <a:solidFill>
                  <a:srgbClr val="212121"/>
                </a:solidFill>
                <a:effectLst/>
                <a:latin typeface="system-ui"/>
              </a:rPr>
              <a:t> of </a:t>
            </a:r>
            <a:r>
              <a:rPr lang="fr-FR" b="0" i="0" dirty="0" err="1">
                <a:solidFill>
                  <a:srgbClr val="212121"/>
                </a:solidFill>
                <a:effectLst/>
                <a:latin typeface="system-ui"/>
              </a:rPr>
              <a:t>electric</a:t>
            </a:r>
            <a:r>
              <a:rPr lang="fr-FR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fr-FR" b="0" i="0" dirty="0" err="1">
                <a:solidFill>
                  <a:srgbClr val="212121"/>
                </a:solidFill>
                <a:effectLst/>
                <a:latin typeface="system-ui"/>
              </a:rPr>
              <a:t>current</a:t>
            </a:r>
            <a:r>
              <a:rPr lang="fr-FR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fr-FR" b="0" i="0" dirty="0" err="1">
                <a:solidFill>
                  <a:srgbClr val="212121"/>
                </a:solidFill>
                <a:effectLst/>
                <a:latin typeface="system-ui"/>
              </a:rPr>
              <a:t>using</a:t>
            </a:r>
            <a:r>
              <a:rPr lang="fr-FR" b="0" i="0" dirty="0">
                <a:solidFill>
                  <a:srgbClr val="212121"/>
                </a:solidFill>
                <a:effectLst/>
                <a:latin typeface="system-ui"/>
              </a:rPr>
              <a:t> an </a:t>
            </a:r>
            <a:r>
              <a:rPr lang="fr-FR" b="0" i="0" dirty="0" err="1">
                <a:solidFill>
                  <a:srgbClr val="212121"/>
                </a:solidFill>
                <a:effectLst/>
                <a:latin typeface="system-ui"/>
              </a:rPr>
              <a:t>external</a:t>
            </a:r>
            <a:r>
              <a:rPr lang="fr-FR" b="0" i="0" dirty="0">
                <a:solidFill>
                  <a:srgbClr val="212121"/>
                </a:solidFill>
                <a:effectLst/>
                <a:latin typeface="system-ui"/>
              </a:rPr>
              <a:t> pulse </a:t>
            </a:r>
            <a:r>
              <a:rPr lang="fr-FR" b="0" i="0" dirty="0" err="1">
                <a:solidFill>
                  <a:srgbClr val="212121"/>
                </a:solidFill>
                <a:effectLst/>
                <a:latin typeface="system-ui"/>
              </a:rPr>
              <a:t>generator</a:t>
            </a:r>
            <a:endParaRPr lang="fr-FR" b="0" i="0" dirty="0">
              <a:solidFill>
                <a:srgbClr val="212121"/>
              </a:solidFill>
              <a:effectLst/>
              <a:latin typeface="system-ui"/>
            </a:endParaRP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fr-FR" b="0" i="0" dirty="0">
                <a:solidFill>
                  <a:srgbClr val="000000"/>
                </a:solidFill>
                <a:effectLst/>
                <a:latin typeface="inherit"/>
              </a:rPr>
              <a:t>Stimulation conventionnelle ou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inherit"/>
              </a:rPr>
              <a:t>Gate</a:t>
            </a:r>
            <a:r>
              <a:rPr lang="fr-FR" b="0" i="0" dirty="0">
                <a:solidFill>
                  <a:srgbClr val="000000"/>
                </a:solidFill>
                <a:effectLst/>
                <a:latin typeface="inherit"/>
              </a:rPr>
              <a:t> Control</a:t>
            </a: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fr-FR" b="0" i="0" dirty="0">
                <a:solidFill>
                  <a:srgbClr val="5A5A5A"/>
                </a:solidFill>
                <a:effectLst/>
                <a:latin typeface="Open Sans" panose="020F0502020204030204" pitchFamily="34" charset="0"/>
              </a:rPr>
              <a:t>soulagement de la douleur par réduction du nombre d’informations nociceptives capables de rejoindre les structures centrales.</a:t>
            </a:r>
            <a:endParaRPr lang="fr-FR" b="0" i="0" dirty="0">
              <a:solidFill>
                <a:srgbClr val="000000"/>
              </a:solidFill>
              <a:effectLst/>
              <a:latin typeface="inherit"/>
            </a:endParaRP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fr-FR" b="0" i="0" dirty="0">
                <a:solidFill>
                  <a:srgbClr val="000000"/>
                </a:solidFill>
                <a:effectLst/>
                <a:latin typeface="inherit"/>
              </a:rPr>
              <a:t>Stimulation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inherit"/>
              </a:rPr>
              <a:t>endorphinique</a:t>
            </a:r>
            <a:endParaRPr lang="fr-FR" b="0" i="0" dirty="0">
              <a:solidFill>
                <a:srgbClr val="000000"/>
              </a:solidFill>
              <a:effectLst/>
              <a:latin typeface="inherit"/>
            </a:endParaRPr>
          </a:p>
          <a:p>
            <a:endParaRPr lang="fr-FR" altLang="fr-FR" dirty="0"/>
          </a:p>
        </p:txBody>
      </p:sp>
      <p:sp>
        <p:nvSpPr>
          <p:cNvPr id="19459" name="Espace réservé du numéro de diapositive 3">
            <a:extLst>
              <a:ext uri="{FF2B5EF4-FFF2-40B4-BE49-F238E27FC236}">
                <a16:creationId xmlns:a16="http://schemas.microsoft.com/office/drawing/2014/main" id="{A330D5D2-07C8-ED66-2E46-9275960775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6DEB7A1-44B2-FF40-819C-1ADBC2AF30E0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01318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Espace réservé de l'image des diapositives 1">
            <a:extLst>
              <a:ext uri="{FF2B5EF4-FFF2-40B4-BE49-F238E27FC236}">
                <a16:creationId xmlns:a16="http://schemas.microsoft.com/office/drawing/2014/main" id="{7D522452-912C-C3DA-5663-E49FE75F32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8" name="Espace réservé des notes 2">
            <a:extLst>
              <a:ext uri="{FF2B5EF4-FFF2-40B4-BE49-F238E27FC236}">
                <a16:creationId xmlns:a16="http://schemas.microsoft.com/office/drawing/2014/main" id="{407E576A-0AF2-6449-75B5-567A93BBB3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dirty="0" err="1">
                <a:effectLst/>
                <a:latin typeface="HelveticaNeueLTStd"/>
              </a:rPr>
              <a:t>Anesthesio</a:t>
            </a:r>
            <a:r>
              <a:rPr lang="fr-FR" sz="1800" dirty="0">
                <a:effectLst/>
                <a:latin typeface="HelveticaNeueLTStd"/>
              </a:rPr>
              <a:t> : Epargne morphinique – </a:t>
            </a:r>
            <a:r>
              <a:rPr lang="fr-FR" sz="1800" dirty="0" err="1">
                <a:effectLst/>
                <a:latin typeface="HelveticaNeueLTStd"/>
              </a:rPr>
              <a:t>Opiod</a:t>
            </a:r>
            <a:r>
              <a:rPr lang="fr-FR" sz="1800" dirty="0">
                <a:effectLst/>
                <a:latin typeface="HelveticaNeueLTStd"/>
              </a:rPr>
              <a:t> free vs </a:t>
            </a:r>
            <a:r>
              <a:rPr lang="fr-FR" sz="1800" dirty="0" err="1">
                <a:effectLst/>
                <a:latin typeface="HelveticaNeueLTStd"/>
              </a:rPr>
              <a:t>Opiods</a:t>
            </a:r>
            <a:r>
              <a:rPr lang="fr-FR" sz="1800" dirty="0">
                <a:effectLst/>
                <a:latin typeface="HelveticaNeueLTStd"/>
              </a:rPr>
              <a:t> </a:t>
            </a:r>
            <a:r>
              <a:rPr lang="fr-FR" sz="1800" dirty="0" err="1">
                <a:effectLst/>
                <a:latin typeface="HelveticaNeueLTStd"/>
              </a:rPr>
              <a:t>sparing</a:t>
            </a:r>
            <a:r>
              <a:rPr lang="fr-FR" sz="1800" dirty="0">
                <a:effectLst/>
                <a:latin typeface="HelveticaNeueLTStd"/>
              </a:rPr>
              <a:t>  - A Critical </a:t>
            </a:r>
            <a:r>
              <a:rPr lang="fr-FR" sz="1800" dirty="0" err="1">
                <a:effectLst/>
                <a:latin typeface="HelveticaNeueLTStd"/>
              </a:rPr>
              <a:t>Review</a:t>
            </a:r>
            <a:r>
              <a:rPr lang="fr-FR" sz="1800" dirty="0">
                <a:effectLst/>
                <a:latin typeface="HelveticaNeueLTStd"/>
              </a:rPr>
              <a:t> of </a:t>
            </a:r>
            <a:r>
              <a:rPr lang="fr-FR" sz="1800" dirty="0" err="1">
                <a:effectLst/>
                <a:latin typeface="HelveticaNeueLTStd"/>
              </a:rPr>
              <a:t>Opioid</a:t>
            </a:r>
            <a:r>
              <a:rPr lang="fr-FR" sz="1800" dirty="0">
                <a:effectLst/>
                <a:latin typeface="HelveticaNeueLTStd"/>
              </a:rPr>
              <a:t>-free versus </a:t>
            </a:r>
            <a:r>
              <a:rPr lang="fr-FR" sz="1800" dirty="0" err="1">
                <a:effectLst/>
                <a:latin typeface="HelveticaNeueLTStd"/>
              </a:rPr>
              <a:t>Opioid-sparing</a:t>
            </a:r>
            <a:r>
              <a:rPr lang="fr-FR" sz="1800" dirty="0">
                <a:effectLst/>
                <a:latin typeface="HelveticaNeueLTStd"/>
              </a:rPr>
              <a:t> </a:t>
            </a:r>
            <a:r>
              <a:rPr lang="fr-FR" sz="1800" dirty="0" err="1">
                <a:effectLst/>
                <a:latin typeface="HelveticaNeueLTStd"/>
              </a:rPr>
              <a:t>Approaches</a:t>
            </a:r>
            <a:r>
              <a:rPr lang="fr-FR" sz="1800" dirty="0">
                <a:effectLst/>
                <a:latin typeface="HelveticaNeueLTStd"/>
              </a:rPr>
              <a:t> </a:t>
            </a:r>
            <a:endParaRPr lang="fr-FR" dirty="0"/>
          </a:p>
          <a:p>
            <a:endParaRPr lang="fr-FR" altLang="fr-FR" dirty="0"/>
          </a:p>
        </p:txBody>
      </p:sp>
      <p:sp>
        <p:nvSpPr>
          <p:cNvPr id="19459" name="Espace réservé du numéro de diapositive 3">
            <a:extLst>
              <a:ext uri="{FF2B5EF4-FFF2-40B4-BE49-F238E27FC236}">
                <a16:creationId xmlns:a16="http://schemas.microsoft.com/office/drawing/2014/main" id="{A330D5D2-07C8-ED66-2E46-9275960775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6DEB7A1-44B2-FF40-819C-1ADBC2AF30E0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Espace réservé de l'image des diapositives 1">
            <a:extLst>
              <a:ext uri="{FF2B5EF4-FFF2-40B4-BE49-F238E27FC236}">
                <a16:creationId xmlns:a16="http://schemas.microsoft.com/office/drawing/2014/main" id="{DE3138BD-DB20-7287-1416-229A648F72E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2" name="Espace réservé des notes 2">
            <a:extLst>
              <a:ext uri="{FF2B5EF4-FFF2-40B4-BE49-F238E27FC236}">
                <a16:creationId xmlns:a16="http://schemas.microsoft.com/office/drawing/2014/main" id="{47F79734-045B-FA17-ED19-52AB928C54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/>
          </a:p>
        </p:txBody>
      </p:sp>
      <p:sp>
        <p:nvSpPr>
          <p:cNvPr id="56323" name="Espace réservé du numéro de diapositive 3">
            <a:extLst>
              <a:ext uri="{FF2B5EF4-FFF2-40B4-BE49-F238E27FC236}">
                <a16:creationId xmlns:a16="http://schemas.microsoft.com/office/drawing/2014/main" id="{0938B483-DBAC-A0D3-01BC-B6EC60072A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2028210-264F-254D-BDF7-561C4E8DF43C}" type="slidenum">
              <a:rPr lang="fr-FR" altLang="fr-FR" smtClean="0"/>
              <a:pPr/>
              <a:t>17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6884054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Espace réservé de l'image des diapositives 1">
            <a:extLst>
              <a:ext uri="{FF2B5EF4-FFF2-40B4-BE49-F238E27FC236}">
                <a16:creationId xmlns:a16="http://schemas.microsoft.com/office/drawing/2014/main" id="{DE3138BD-DB20-7287-1416-229A648F72E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2" name="Espace réservé des notes 2">
            <a:extLst>
              <a:ext uri="{FF2B5EF4-FFF2-40B4-BE49-F238E27FC236}">
                <a16:creationId xmlns:a16="http://schemas.microsoft.com/office/drawing/2014/main" id="{47F79734-045B-FA17-ED19-52AB928C54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/>
          </a:p>
        </p:txBody>
      </p:sp>
      <p:sp>
        <p:nvSpPr>
          <p:cNvPr id="56323" name="Espace réservé du numéro de diapositive 3">
            <a:extLst>
              <a:ext uri="{FF2B5EF4-FFF2-40B4-BE49-F238E27FC236}">
                <a16:creationId xmlns:a16="http://schemas.microsoft.com/office/drawing/2014/main" id="{0938B483-DBAC-A0D3-01BC-B6EC60072A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2028210-264F-254D-BDF7-561C4E8DF43C}" type="slidenum">
              <a:rPr lang="fr-FR" altLang="fr-FR" smtClean="0"/>
              <a:pPr/>
              <a:t>18</a:t>
            </a:fld>
            <a:endParaRPr lang="fr-FR" altLang="fr-F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Espace réservé de l'image des diapositives 1">
            <a:extLst>
              <a:ext uri="{FF2B5EF4-FFF2-40B4-BE49-F238E27FC236}">
                <a16:creationId xmlns:a16="http://schemas.microsoft.com/office/drawing/2014/main" id="{DE3138BD-DB20-7287-1416-229A648F72E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2" name="Espace réservé des notes 2">
            <a:extLst>
              <a:ext uri="{FF2B5EF4-FFF2-40B4-BE49-F238E27FC236}">
                <a16:creationId xmlns:a16="http://schemas.microsoft.com/office/drawing/2014/main" id="{47F79734-045B-FA17-ED19-52AB928C54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 dirty="0"/>
          </a:p>
        </p:txBody>
      </p:sp>
      <p:sp>
        <p:nvSpPr>
          <p:cNvPr id="56323" name="Espace réservé du numéro de diapositive 3">
            <a:extLst>
              <a:ext uri="{FF2B5EF4-FFF2-40B4-BE49-F238E27FC236}">
                <a16:creationId xmlns:a16="http://schemas.microsoft.com/office/drawing/2014/main" id="{0938B483-DBAC-A0D3-01BC-B6EC60072A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2028210-264F-254D-BDF7-561C4E8DF43C}" type="slidenum">
              <a:rPr lang="fr-FR" altLang="fr-FR" smtClean="0"/>
              <a:pPr/>
              <a:t>19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1785159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Espace réservé de l'image des diapositives 1">
            <a:extLst>
              <a:ext uri="{FF2B5EF4-FFF2-40B4-BE49-F238E27FC236}">
                <a16:creationId xmlns:a16="http://schemas.microsoft.com/office/drawing/2014/main" id="{DE3138BD-DB20-7287-1416-229A648F72E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2" name="Espace réservé des notes 2">
            <a:extLst>
              <a:ext uri="{FF2B5EF4-FFF2-40B4-BE49-F238E27FC236}">
                <a16:creationId xmlns:a16="http://schemas.microsoft.com/office/drawing/2014/main" id="{47F79734-045B-FA17-ED19-52AB928C54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/>
          </a:p>
        </p:txBody>
      </p:sp>
      <p:sp>
        <p:nvSpPr>
          <p:cNvPr id="56323" name="Espace réservé du numéro de diapositive 3">
            <a:extLst>
              <a:ext uri="{FF2B5EF4-FFF2-40B4-BE49-F238E27FC236}">
                <a16:creationId xmlns:a16="http://schemas.microsoft.com/office/drawing/2014/main" id="{0938B483-DBAC-A0D3-01BC-B6EC60072A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2028210-264F-254D-BDF7-561C4E8DF43C}" type="slidenum">
              <a:rPr lang="fr-FR" altLang="fr-FR" smtClean="0"/>
              <a:pPr/>
              <a:t>20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8683821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Espace réservé de l'image des diapositives 1">
            <a:extLst>
              <a:ext uri="{FF2B5EF4-FFF2-40B4-BE49-F238E27FC236}">
                <a16:creationId xmlns:a16="http://schemas.microsoft.com/office/drawing/2014/main" id="{DE3138BD-DB20-7287-1416-229A648F72E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2" name="Espace réservé des notes 2">
            <a:extLst>
              <a:ext uri="{FF2B5EF4-FFF2-40B4-BE49-F238E27FC236}">
                <a16:creationId xmlns:a16="http://schemas.microsoft.com/office/drawing/2014/main" id="{47F79734-045B-FA17-ED19-52AB928C54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fr-FR" dirty="0"/>
              <a:t>Destruction des vasa </a:t>
            </a:r>
            <a:r>
              <a:rPr lang="fr-FR" dirty="0" err="1"/>
              <a:t>nervorum</a:t>
            </a:r>
            <a:r>
              <a:rPr lang="fr-FR" dirty="0"/>
              <a:t> </a:t>
            </a:r>
          </a:p>
          <a:p>
            <a:r>
              <a:rPr lang="fr-FR" dirty="0"/>
              <a:t>Œdème </a:t>
            </a:r>
            <a:r>
              <a:rPr lang="fr-FR" dirty="0" err="1"/>
              <a:t>endoneural</a:t>
            </a:r>
            <a:r>
              <a:rPr lang="fr-FR" dirty="0"/>
              <a:t> sévère dans les 90 minutes </a:t>
            </a:r>
          </a:p>
          <a:p>
            <a:r>
              <a:rPr lang="fr-FR" dirty="0" err="1"/>
              <a:t>Dégénescence</a:t>
            </a:r>
            <a:r>
              <a:rPr lang="fr-FR" dirty="0"/>
              <a:t> </a:t>
            </a:r>
            <a:r>
              <a:rPr lang="fr-FR" dirty="0" err="1"/>
              <a:t>wallérienne</a:t>
            </a:r>
            <a:r>
              <a:rPr lang="fr-FR" dirty="0"/>
              <a:t> (axone et myéline)</a:t>
            </a:r>
            <a:endParaRPr lang="fr-FR" altLang="fr-FR" dirty="0"/>
          </a:p>
        </p:txBody>
      </p:sp>
      <p:sp>
        <p:nvSpPr>
          <p:cNvPr id="56323" name="Espace réservé du numéro de diapositive 3">
            <a:extLst>
              <a:ext uri="{FF2B5EF4-FFF2-40B4-BE49-F238E27FC236}">
                <a16:creationId xmlns:a16="http://schemas.microsoft.com/office/drawing/2014/main" id="{0938B483-DBAC-A0D3-01BC-B6EC60072A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2028210-264F-254D-BDF7-561C4E8DF43C}" type="slidenum">
              <a:rPr lang="fr-FR" altLang="fr-FR" smtClean="0"/>
              <a:pPr/>
              <a:t>21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1081429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Espace réservé de l'image des diapositives 1">
            <a:extLst>
              <a:ext uri="{FF2B5EF4-FFF2-40B4-BE49-F238E27FC236}">
                <a16:creationId xmlns:a16="http://schemas.microsoft.com/office/drawing/2014/main" id="{DE3138BD-DB20-7287-1416-229A648F72E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2" name="Espace réservé des notes 2">
            <a:extLst>
              <a:ext uri="{FF2B5EF4-FFF2-40B4-BE49-F238E27FC236}">
                <a16:creationId xmlns:a16="http://schemas.microsoft.com/office/drawing/2014/main" id="{47F79734-045B-FA17-ED19-52AB928C54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fr-FR" altLang="fr-FR" dirty="0"/>
              <a:t>Echelle d’incapacité fonctionnelle pour l’évaluation des lombalgies</a:t>
            </a:r>
          </a:p>
        </p:txBody>
      </p:sp>
      <p:sp>
        <p:nvSpPr>
          <p:cNvPr id="56323" name="Espace réservé du numéro de diapositive 3">
            <a:extLst>
              <a:ext uri="{FF2B5EF4-FFF2-40B4-BE49-F238E27FC236}">
                <a16:creationId xmlns:a16="http://schemas.microsoft.com/office/drawing/2014/main" id="{0938B483-DBAC-A0D3-01BC-B6EC60072A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2028210-264F-254D-BDF7-561C4E8DF43C}" type="slidenum">
              <a:rPr lang="fr-FR" altLang="fr-FR" smtClean="0"/>
              <a:pPr/>
              <a:t>22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745897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Optimiser les blocs distaux – Augmenter confort patients : garrot chimique – Améliorer analgésie : distale spécifique – Améliorer parcours : autonomie des patients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F3CC96-5491-3A48-B14B-66128FA42C73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75780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0EF3E4-A63C-E342-8F0D-DDBB381DC106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7723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Espace réservé de l'image des diapositives 1">
            <a:extLst>
              <a:ext uri="{FF2B5EF4-FFF2-40B4-BE49-F238E27FC236}">
                <a16:creationId xmlns:a16="http://schemas.microsoft.com/office/drawing/2014/main" id="{E9F26652-218B-31D3-ED55-DB8B639441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8" name="Espace réservé des notes 2">
            <a:extLst>
              <a:ext uri="{FF2B5EF4-FFF2-40B4-BE49-F238E27FC236}">
                <a16:creationId xmlns:a16="http://schemas.microsoft.com/office/drawing/2014/main" id="{3B99C33B-0156-9087-6BF0-93E4A593D2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fr-FR" altLang="fr-FR" dirty="0"/>
              <a:t>MELI MELO – Nom – Indications </a:t>
            </a:r>
          </a:p>
        </p:txBody>
      </p:sp>
      <p:sp>
        <p:nvSpPr>
          <p:cNvPr id="39939" name="Espace réservé du numéro de diapositive 3">
            <a:extLst>
              <a:ext uri="{FF2B5EF4-FFF2-40B4-BE49-F238E27FC236}">
                <a16:creationId xmlns:a16="http://schemas.microsoft.com/office/drawing/2014/main" id="{09496E92-A99A-27B7-F210-CE997489B3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92EB3F9-F68F-024F-AC18-7A55CEE22F0D}" type="slidenum">
              <a:rPr lang="fr-FR" altLang="fr-FR" smtClean="0"/>
              <a:pPr/>
              <a:t>3</a:t>
            </a:fld>
            <a:endParaRPr lang="fr-FR" alt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Espace réservé de l'image des diapositives 1">
            <a:extLst>
              <a:ext uri="{FF2B5EF4-FFF2-40B4-BE49-F238E27FC236}">
                <a16:creationId xmlns:a16="http://schemas.microsoft.com/office/drawing/2014/main" id="{E9F26652-218B-31D3-ED55-DB8B639441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8" name="Espace réservé des notes 2">
            <a:extLst>
              <a:ext uri="{FF2B5EF4-FFF2-40B4-BE49-F238E27FC236}">
                <a16:creationId xmlns:a16="http://schemas.microsoft.com/office/drawing/2014/main" id="{3B99C33B-0156-9087-6BF0-93E4A593D2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fr-FR" altLang="fr-FR" dirty="0"/>
              <a:t>MELI MELO – Nom – Indications </a:t>
            </a:r>
          </a:p>
        </p:txBody>
      </p:sp>
      <p:sp>
        <p:nvSpPr>
          <p:cNvPr id="39939" name="Espace réservé du numéro de diapositive 3">
            <a:extLst>
              <a:ext uri="{FF2B5EF4-FFF2-40B4-BE49-F238E27FC236}">
                <a16:creationId xmlns:a16="http://schemas.microsoft.com/office/drawing/2014/main" id="{09496E92-A99A-27B7-F210-CE997489B3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92EB3F9-F68F-024F-AC18-7A55CEE22F0D}" type="slidenum">
              <a:rPr lang="fr-FR" altLang="fr-FR" smtClean="0"/>
              <a:pPr/>
              <a:t>4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8663933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Espace réservé de l'image des diapositives 1">
            <a:extLst>
              <a:ext uri="{FF2B5EF4-FFF2-40B4-BE49-F238E27FC236}">
                <a16:creationId xmlns:a16="http://schemas.microsoft.com/office/drawing/2014/main" id="{E9F26652-218B-31D3-ED55-DB8B639441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8" name="Espace réservé des notes 2">
            <a:extLst>
              <a:ext uri="{FF2B5EF4-FFF2-40B4-BE49-F238E27FC236}">
                <a16:creationId xmlns:a16="http://schemas.microsoft.com/office/drawing/2014/main" id="{3B99C33B-0156-9087-6BF0-93E4A593D2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fr-FR" altLang="fr-FR" dirty="0" err="1"/>
              <a:t>Metanalyse</a:t>
            </a:r>
            <a:r>
              <a:rPr lang="fr-FR" altLang="fr-FR" dirty="0"/>
              <a:t> </a:t>
            </a:r>
            <a:r>
              <a:rPr lang="fr-FR" altLang="fr-FR" dirty="0" err="1"/>
              <a:t>reseau</a:t>
            </a:r>
            <a:r>
              <a:rPr lang="fr-FR" altLang="fr-FR" dirty="0"/>
              <a:t> 66 études </a:t>
            </a:r>
          </a:p>
        </p:txBody>
      </p:sp>
      <p:sp>
        <p:nvSpPr>
          <p:cNvPr id="39939" name="Espace réservé du numéro de diapositive 3">
            <a:extLst>
              <a:ext uri="{FF2B5EF4-FFF2-40B4-BE49-F238E27FC236}">
                <a16:creationId xmlns:a16="http://schemas.microsoft.com/office/drawing/2014/main" id="{09496E92-A99A-27B7-F210-CE997489B3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92EB3F9-F68F-024F-AC18-7A55CEE22F0D}" type="slidenum">
              <a:rPr lang="fr-FR" altLang="fr-FR" smtClean="0"/>
              <a:pPr/>
              <a:t>5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8554718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Espace réservé de l'image des diapositives 1">
            <a:extLst>
              <a:ext uri="{FF2B5EF4-FFF2-40B4-BE49-F238E27FC236}">
                <a16:creationId xmlns:a16="http://schemas.microsoft.com/office/drawing/2014/main" id="{302823CE-5E71-59DB-DF53-7B5968B7F5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4" name="Espace réservé des notes 2">
            <a:extLst>
              <a:ext uri="{FF2B5EF4-FFF2-40B4-BE49-F238E27FC236}">
                <a16:creationId xmlns:a16="http://schemas.microsoft.com/office/drawing/2014/main" id="{9DBC6141-9F09-8C0A-8947-5BC243CD43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fr-FR" altLang="fr-FR" dirty="0" err="1"/>
              <a:t>Motor</a:t>
            </a:r>
            <a:r>
              <a:rPr lang="fr-FR" altLang="fr-FR" dirty="0"/>
              <a:t> </a:t>
            </a:r>
            <a:r>
              <a:rPr lang="fr-FR" altLang="fr-FR" dirty="0" err="1"/>
              <a:t>Sparring</a:t>
            </a:r>
            <a:r>
              <a:rPr lang="fr-FR" altLang="fr-FR" dirty="0"/>
              <a:t> </a:t>
            </a:r>
          </a:p>
        </p:txBody>
      </p:sp>
      <p:sp>
        <p:nvSpPr>
          <p:cNvPr id="28675" name="Espace réservé du numéro de diapositive 3">
            <a:extLst>
              <a:ext uri="{FF2B5EF4-FFF2-40B4-BE49-F238E27FC236}">
                <a16:creationId xmlns:a16="http://schemas.microsoft.com/office/drawing/2014/main" id="{33BBB9C5-E291-4419-0AAD-152058811C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D71A1A6-A5EA-9444-8542-B4D6782CEFB4}" type="slidenum">
              <a:rPr lang="fr-FR" altLang="fr-FR" smtClean="0"/>
              <a:pPr/>
              <a:t>7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3857073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Espace réservé de l'image des diapositives 1">
            <a:extLst>
              <a:ext uri="{FF2B5EF4-FFF2-40B4-BE49-F238E27FC236}">
                <a16:creationId xmlns:a16="http://schemas.microsoft.com/office/drawing/2014/main" id="{302823CE-5E71-59DB-DF53-7B5968B7F5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4" name="Espace réservé des notes 2">
            <a:extLst>
              <a:ext uri="{FF2B5EF4-FFF2-40B4-BE49-F238E27FC236}">
                <a16:creationId xmlns:a16="http://schemas.microsoft.com/office/drawing/2014/main" id="{9DBC6141-9F09-8C0A-8947-5BC243CD43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/>
          </a:p>
        </p:txBody>
      </p:sp>
      <p:sp>
        <p:nvSpPr>
          <p:cNvPr id="28675" name="Espace réservé du numéro de diapositive 3">
            <a:extLst>
              <a:ext uri="{FF2B5EF4-FFF2-40B4-BE49-F238E27FC236}">
                <a16:creationId xmlns:a16="http://schemas.microsoft.com/office/drawing/2014/main" id="{33BBB9C5-E291-4419-0AAD-152058811C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D71A1A6-A5EA-9444-8542-B4D6782CEFB4}" type="slidenum">
              <a:rPr lang="fr-FR" altLang="fr-FR" smtClean="0"/>
              <a:pPr/>
              <a:t>8</a:t>
            </a:fld>
            <a:endParaRPr lang="fr-FR" alt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0" i="0" u="none" strike="noStrike" kern="1200" baseline="0" dirty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rPr>
              <a:t>20 </a:t>
            </a:r>
            <a:r>
              <a:rPr lang="mr-IN" sz="1200" b="0" i="0" u="none" strike="noStrike" kern="1200" baseline="0" dirty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rPr>
              <a:t>–</a:t>
            </a:r>
            <a:r>
              <a:rPr lang="fr-FR" sz="1200" b="0" i="0" u="none" strike="noStrike" kern="1200" baseline="0" dirty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rPr>
              <a:t> 30 cc</a:t>
            </a:r>
          </a:p>
          <a:p>
            <a:r>
              <a:rPr lang="fr-FR" sz="1200" b="0" i="0" u="none" strike="noStrike" kern="1200" baseline="0" dirty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rPr>
              <a:t>AL </a:t>
            </a:r>
            <a:r>
              <a:rPr lang="mr-IN" sz="1200" b="0" i="0" u="none" strike="noStrike" kern="1200" baseline="0" dirty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rPr>
              <a:t>–</a:t>
            </a:r>
            <a:r>
              <a:rPr lang="fr-FR" sz="1200" b="0" i="0" u="none" strike="noStrike" kern="1200" baseline="0" dirty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rPr>
              <a:t> AL + adjuvants </a:t>
            </a:r>
          </a:p>
          <a:p>
            <a:r>
              <a:rPr lang="fr-FR" sz="1200" b="0" i="0" u="none" strike="noStrike" kern="1200" baseline="0" dirty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rPr>
              <a:t>2</a:t>
            </a:r>
            <a:r>
              <a:rPr lang="fr-FR" sz="1200" b="0" i="0" u="none" strike="noStrike" kern="1200" baseline="30000" dirty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rPr>
              <a:t>ème</a:t>
            </a:r>
            <a:r>
              <a:rPr lang="fr-FR" sz="1200" b="0" i="0" u="none" strike="noStrike" kern="1200" baseline="0" dirty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rPr>
              <a:t> papier : différence durée faveur </a:t>
            </a:r>
            <a:r>
              <a:rPr lang="fr-FR" sz="1200" b="0" i="0" u="none" strike="noStrike" kern="1200" baseline="0" dirty="0" err="1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rPr>
              <a:t>motor</a:t>
            </a:r>
            <a:r>
              <a:rPr lang="fr-FR" sz="1200" b="0" i="0" u="none" strike="noStrike" kern="1200" baseline="0" dirty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lang="fr-FR" sz="1200" b="0" i="0" u="none" strike="noStrike" kern="1200" baseline="0" dirty="0" err="1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rPr>
              <a:t>paring</a:t>
            </a:r>
            <a:r>
              <a:rPr lang="fr-FR" sz="1200" b="0" i="0" u="none" strike="noStrike" kern="1200" baseline="0" dirty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rPr>
              <a:t> mai </a:t>
            </a:r>
            <a:r>
              <a:rPr lang="fr-FR" sz="1200" b="0" i="0" u="none" strike="noStrike" kern="1200" baseline="0" dirty="0" err="1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rPr>
              <a:t>motor</a:t>
            </a:r>
            <a:r>
              <a:rPr lang="fr-FR" sz="1200" b="0" i="0" u="none" strike="noStrike" kern="1200" baseline="0" dirty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lang="fr-FR" sz="1200" b="0" i="0" u="none" strike="noStrike" kern="1200" baseline="0" dirty="0" err="1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rPr>
              <a:t>sparing</a:t>
            </a:r>
            <a:r>
              <a:rPr lang="fr-FR" sz="1200" b="0" i="0" u="none" strike="noStrike" kern="1200" baseline="0" dirty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rPr>
              <a:t> = IPACK + adducteur </a:t>
            </a:r>
            <a:r>
              <a:rPr lang="mr-IN" sz="1200" b="0" i="0" u="none" strike="noStrike" kern="1200" baseline="0" dirty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rPr>
              <a:t>–</a:t>
            </a:r>
            <a:r>
              <a:rPr lang="fr-FR" sz="1200" b="0" i="0" u="none" strike="noStrike" kern="1200" baseline="0" dirty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rPr>
              <a:t> PAI : PAI seule </a:t>
            </a:r>
            <a:r>
              <a:rPr lang="mr-IN" sz="1200" b="0" i="0" u="none" strike="noStrike" kern="1200" baseline="0" dirty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rPr>
              <a:t>…</a:t>
            </a:r>
            <a:r>
              <a:rPr lang="fr-FR" sz="1200" b="0" i="0" u="none" strike="noStrike" kern="1200" baseline="0" dirty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rPr>
              <a:t>.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E93272-F93A-BF4F-9130-287E4FA48D1D}" type="slidenum">
              <a:rPr lang="fr-FR" smtClean="0"/>
              <a:pPr>
                <a:defRPr/>
              </a:pPr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01105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Espace réservé de l'image des diapositives 1">
            <a:extLst>
              <a:ext uri="{FF2B5EF4-FFF2-40B4-BE49-F238E27FC236}">
                <a16:creationId xmlns:a16="http://schemas.microsoft.com/office/drawing/2014/main" id="{54EAC054-527F-EE07-0410-395599C745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8" name="Espace réservé des notes 2">
            <a:extLst>
              <a:ext uri="{FF2B5EF4-FFF2-40B4-BE49-F238E27FC236}">
                <a16:creationId xmlns:a16="http://schemas.microsoft.com/office/drawing/2014/main" id="{D2818206-4CD8-9EEF-CA3C-F99EE8E845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fr-FR" altLang="fr-FR" dirty="0" err="1"/>
              <a:t>Dexemed</a:t>
            </a:r>
            <a:r>
              <a:rPr lang="fr-FR" altLang="fr-FR" dirty="0"/>
              <a:t> : 5 heures </a:t>
            </a:r>
          </a:p>
          <a:p>
            <a:r>
              <a:rPr lang="fr-FR" altLang="fr-FR" dirty="0" err="1"/>
              <a:t>Dexa</a:t>
            </a:r>
            <a:r>
              <a:rPr lang="fr-FR" altLang="fr-FR" dirty="0"/>
              <a:t> : 8 heures – </a:t>
            </a:r>
            <a:r>
              <a:rPr lang="fr-FR" altLang="fr-FR" dirty="0" err="1"/>
              <a:t>Dexa</a:t>
            </a:r>
            <a:r>
              <a:rPr lang="fr-FR" altLang="fr-FR" dirty="0"/>
              <a:t> : 0,1 à 0,2</a:t>
            </a:r>
          </a:p>
          <a:p>
            <a:r>
              <a:rPr lang="fr-FR" altLang="fr-FR" dirty="0"/>
              <a:t>0,3 vs 1 mg/kg </a:t>
            </a:r>
            <a:r>
              <a:rPr lang="fr-FR" altLang="fr-FR" dirty="0" err="1"/>
              <a:t>dexa</a:t>
            </a:r>
            <a:r>
              <a:rPr lang="fr-FR" altLang="fr-FR" dirty="0"/>
              <a:t> </a:t>
            </a:r>
          </a:p>
          <a:p>
            <a:r>
              <a:rPr lang="fr-FR" altLang="fr-FR" dirty="0"/>
              <a:t>Dexa2TKA 24 mg 3 </a:t>
            </a:r>
            <a:r>
              <a:rPr lang="fr-FR" altLang="fr-FR" dirty="0" err="1"/>
              <a:t>gourpes</a:t>
            </a:r>
            <a:r>
              <a:rPr lang="fr-FR" altLang="fr-FR" dirty="0"/>
              <a:t> </a:t>
            </a:r>
          </a:p>
        </p:txBody>
      </p:sp>
      <p:sp>
        <p:nvSpPr>
          <p:cNvPr id="24579" name="Espace réservé du numéro de diapositive 3">
            <a:extLst>
              <a:ext uri="{FF2B5EF4-FFF2-40B4-BE49-F238E27FC236}">
                <a16:creationId xmlns:a16="http://schemas.microsoft.com/office/drawing/2014/main" id="{C4C9217E-AE09-A88F-268E-DDBFBDE6CC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678868C-F0AA-5E43-AE1F-7F70A66F4EAD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Espace réservé de l'image des diapositives 1">
            <a:extLst>
              <a:ext uri="{FF2B5EF4-FFF2-40B4-BE49-F238E27FC236}">
                <a16:creationId xmlns:a16="http://schemas.microsoft.com/office/drawing/2014/main" id="{54EAC054-527F-EE07-0410-395599C745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8" name="Espace réservé des notes 2">
            <a:extLst>
              <a:ext uri="{FF2B5EF4-FFF2-40B4-BE49-F238E27FC236}">
                <a16:creationId xmlns:a16="http://schemas.microsoft.com/office/drawing/2014/main" id="{D2818206-4CD8-9EEF-CA3C-F99EE8E845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fr-FR" altLang="fr-FR" dirty="0" err="1"/>
              <a:t>Dexemed</a:t>
            </a:r>
            <a:r>
              <a:rPr lang="fr-FR" altLang="fr-FR" dirty="0"/>
              <a:t> : 5 heures </a:t>
            </a:r>
          </a:p>
          <a:p>
            <a:r>
              <a:rPr lang="fr-FR" altLang="fr-FR" dirty="0" err="1"/>
              <a:t>Dexa</a:t>
            </a:r>
            <a:r>
              <a:rPr lang="fr-FR" altLang="fr-FR" dirty="0"/>
              <a:t> : 8 heures – </a:t>
            </a:r>
            <a:r>
              <a:rPr lang="fr-FR" altLang="fr-FR" dirty="0" err="1"/>
              <a:t>Dexa</a:t>
            </a:r>
            <a:r>
              <a:rPr lang="fr-FR" altLang="fr-FR" dirty="0"/>
              <a:t> : 0,1 à 0,2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dirty="0" err="1">
                <a:effectLst/>
                <a:latin typeface="Calibri" panose="020F0502020204030204" pitchFamily="34" charset="0"/>
              </a:rPr>
              <a:t>Cabaton</a:t>
            </a:r>
            <a:r>
              <a:rPr lang="fr-FR" sz="1800" dirty="0">
                <a:effectLst/>
                <a:latin typeface="Calibri" panose="020F0502020204030204" pitchFamily="34" charset="0"/>
              </a:rPr>
              <a:t> 122 participants </a:t>
            </a:r>
            <a:r>
              <a:rPr lang="fr-FR" sz="1800" dirty="0" err="1">
                <a:effectLst/>
                <a:latin typeface="Calibri" panose="020F0502020204030204" pitchFamily="34" charset="0"/>
              </a:rPr>
              <a:t>who</a:t>
            </a:r>
            <a:r>
              <a:rPr lang="fr-FR" sz="1800" dirty="0">
                <a:effectLst/>
                <a:latin typeface="Calibri" panose="020F0502020204030204" pitchFamily="34" charset="0"/>
              </a:rPr>
              <a:t> </a:t>
            </a:r>
            <a:r>
              <a:rPr lang="fr-FR" sz="1800" dirty="0" err="1">
                <a:effectLst/>
                <a:latin typeface="Calibri" panose="020F0502020204030204" pitchFamily="34" charset="0"/>
              </a:rPr>
              <a:t>had</a:t>
            </a:r>
            <a:r>
              <a:rPr lang="fr-FR" sz="1800" dirty="0">
                <a:effectLst/>
                <a:latin typeface="Calibri" panose="020F0502020204030204" pitchFamily="34" charset="0"/>
              </a:rPr>
              <a:t> </a:t>
            </a:r>
            <a:r>
              <a:rPr lang="fr-FR" sz="1800" dirty="0" err="1">
                <a:effectLst/>
                <a:latin typeface="Calibri" panose="020F0502020204030204" pitchFamily="34" charset="0"/>
              </a:rPr>
              <a:t>intravenous</a:t>
            </a:r>
            <a:r>
              <a:rPr lang="fr-FR" sz="1800" dirty="0">
                <a:effectLst/>
                <a:latin typeface="Calibri" panose="020F0502020204030204" pitchFamily="34" charset="0"/>
              </a:rPr>
              <a:t> </a:t>
            </a:r>
            <a:r>
              <a:rPr lang="fr-FR" sz="1800" dirty="0" err="1">
                <a:effectLst/>
                <a:latin typeface="Calibri" panose="020F0502020204030204" pitchFamily="34" charset="0"/>
              </a:rPr>
              <a:t>dexamethasone</a:t>
            </a:r>
            <a:r>
              <a:rPr lang="fr-FR" sz="1800" dirty="0">
                <a:effectLst/>
                <a:latin typeface="Calibri" panose="020F0502020204030204" pitchFamily="34" charset="0"/>
              </a:rPr>
              <a:t> 0.15mg.kg-1 </a:t>
            </a:r>
            <a:endParaRPr lang="fr-FR" dirty="0"/>
          </a:p>
          <a:p>
            <a:endParaRPr lang="fr-FR" altLang="fr-FR" dirty="0"/>
          </a:p>
        </p:txBody>
      </p:sp>
      <p:sp>
        <p:nvSpPr>
          <p:cNvPr id="24579" name="Espace réservé du numéro de diapositive 3">
            <a:extLst>
              <a:ext uri="{FF2B5EF4-FFF2-40B4-BE49-F238E27FC236}">
                <a16:creationId xmlns:a16="http://schemas.microsoft.com/office/drawing/2014/main" id="{C4C9217E-AE09-A88F-268E-DDBFBDE6CC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678868C-F0AA-5E43-AE1F-7F70A66F4EAD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3264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AFA117-4F87-72F3-C272-98B65D21F7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500F130-59AC-F291-3485-5A28199980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F005409-63C8-D42A-717B-A02FC02CF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3AD4E-CABF-FD49-8EBF-3417B7285A8B}" type="datetimeFigureOut">
              <a:rPr lang="fr-FR" smtClean="0"/>
              <a:t>01/12/2022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60ADF26-1716-4A71-DC4F-5DA5F65C7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9AFF68B-3777-9118-9C86-F22137C13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764A5-5DCE-3744-8DE5-F45FE1F9CDB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4882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ACE2F1-ED28-7B3E-2591-6AF0B1853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4385252-A857-50DC-5840-43342BCA59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E2B5A75-B3D0-9455-B04F-77569D942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3AD4E-CABF-FD49-8EBF-3417B7285A8B}" type="datetimeFigureOut">
              <a:rPr lang="fr-FR" smtClean="0"/>
              <a:t>01/12/2022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EFCD133-66D5-6C12-20B5-13EE620BF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D9F6B8D-DAF4-35A4-EA5A-D8FEA7A8E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764A5-5DCE-3744-8DE5-F45FE1F9CDB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0974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A5B0D5A2-96AC-6B9B-5293-F692F60FC3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D978B83-6E3D-DC4F-313B-1F023175D9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83CE631-8C3D-7E0E-674E-4DA80B64A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3AD4E-CABF-FD49-8EBF-3417B7285A8B}" type="datetimeFigureOut">
              <a:rPr lang="fr-FR" smtClean="0"/>
              <a:t>01/12/2022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394720F-B7CC-E7F3-AFB4-979FA3FD8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38E9277-50B4-90AB-3149-37637ABAC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764A5-5DCE-3744-8DE5-F45FE1F9CDB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8488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16712F-5DDF-B012-B8DE-20CED8033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9DC6A2D-0507-DE80-D67D-9B71CD94D5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8EEC2F3-562F-B19C-D312-8A56C4353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3AD4E-CABF-FD49-8EBF-3417B7285A8B}" type="datetimeFigureOut">
              <a:rPr lang="fr-FR" smtClean="0"/>
              <a:t>01/12/2022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B133692-B5DC-6314-3761-42A39D1E9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22AE768-D8A6-B482-EAC7-2898E0333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764A5-5DCE-3744-8DE5-F45FE1F9CDB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7317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F2D78C-4F87-E96B-1E68-169CBE108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D465F88-D6D9-3D73-F0C0-4F13928021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CCDB3C3-312D-9BC5-CE19-4DAEB27D6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3AD4E-CABF-FD49-8EBF-3417B7285A8B}" type="datetimeFigureOut">
              <a:rPr lang="fr-FR" smtClean="0"/>
              <a:t>01/12/2022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3A40D7E-C5DF-D0B7-D4BF-C5C983C60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76F7D45-17A7-3842-3757-80666DB40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764A5-5DCE-3744-8DE5-F45FE1F9CDB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9003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FEADCD-DC29-9CC9-E944-3F4CC4825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0CD2D67-0AB3-BF8C-2331-0264E5BD8C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7C3AAEF-DE7D-D20B-B19A-8AA507BB4A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7B5FFDA-7431-8193-0FDC-8A545B281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3AD4E-CABF-FD49-8EBF-3417B7285A8B}" type="datetimeFigureOut">
              <a:rPr lang="fr-FR" smtClean="0"/>
              <a:t>01/12/2022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BC65C3C-30B8-190F-C2BB-F3D710391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6AE829C-C193-D8A3-E20D-2557CF9B8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764A5-5DCE-3744-8DE5-F45FE1F9CDB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153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80C366-2C9F-8FE4-0A5F-23C64C14A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AFE7F7C-5576-359D-6047-348DE25628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8114877-BDD9-D0A1-B6AE-2CCD356044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EB9119F-5953-290A-D1E9-EE646B8EBD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47BF35A-CF97-60CB-169B-D071C2FA71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795DC88-73A7-16DE-47CC-759ECE224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3AD4E-CABF-FD49-8EBF-3417B7285A8B}" type="datetimeFigureOut">
              <a:rPr lang="fr-FR" smtClean="0"/>
              <a:t>01/12/2022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0978A8A-09E4-5A8A-2326-E5203EC7C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9A46A3C-8D8F-0DE4-4519-2A974BE1E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764A5-5DCE-3744-8DE5-F45FE1F9CDB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8061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5BB42E-54FA-78EC-DDA9-531F99BDE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3563874-89BE-4CBF-0700-3B8A98F74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3AD4E-CABF-FD49-8EBF-3417B7285A8B}" type="datetimeFigureOut">
              <a:rPr lang="fr-FR" smtClean="0"/>
              <a:t>01/12/2022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4F2D4C4-1A12-1032-7A4A-201D0BE28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38934A1-0519-7D1A-074D-B7D991AB0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764A5-5DCE-3744-8DE5-F45FE1F9CDB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7680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FBC9AF0-07E7-1796-98C8-364573092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3AD4E-CABF-FD49-8EBF-3417B7285A8B}" type="datetimeFigureOut">
              <a:rPr lang="fr-FR" smtClean="0"/>
              <a:t>01/12/2022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17BB19D-3EAD-7FCE-59CD-8125A238F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B872DC0-2017-70E0-91C3-0E988AF37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764A5-5DCE-3744-8DE5-F45FE1F9CDB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4916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5F3F890-B2A2-2B6A-1493-A7174E328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A7A10C6-30A4-0636-6E19-21BED08229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BAE4D3F-ADB8-302E-9871-B681DB33CB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9418429-EF3A-F41F-ED91-1A2FFC02C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3AD4E-CABF-FD49-8EBF-3417B7285A8B}" type="datetimeFigureOut">
              <a:rPr lang="fr-FR" smtClean="0"/>
              <a:t>01/12/2022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8385651-5AA6-4345-EECF-23300B115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4A241D8-9915-EC41-3203-3C2CDA3D9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764A5-5DCE-3744-8DE5-F45FE1F9CDB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3071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105484-D97C-F54D-B5DC-DB7CF7CA0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6F5E9A3-9202-EFFB-A313-ADA4C0C3D7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547D94B-6C03-5438-E34D-05CB12F79D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C54E5F5-349C-45A5-B8DC-601EEDB22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3AD4E-CABF-FD49-8EBF-3417B7285A8B}" type="datetimeFigureOut">
              <a:rPr lang="fr-FR" smtClean="0"/>
              <a:t>01/12/2022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2373E76-C0D7-7FDE-68C6-0116E2A95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C1528DB-5F58-7D94-DA65-DDE0C2057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764A5-5DCE-3744-8DE5-F45FE1F9CDB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8658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DABD4FC-D2EC-74DA-558A-B3FE4F5A0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52F2B14-B81B-5B51-6983-C195A36310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E29E891-B29C-A876-6619-995FC14BA0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D3AD4E-CABF-FD49-8EBF-3417B7285A8B}" type="datetimeFigureOut">
              <a:rPr lang="fr-FR" smtClean="0"/>
              <a:t>01/12/2022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AD77310-0903-E865-34D2-CA5B199D97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DA9D924-F11D-7AB5-A93F-BCD3DEB0EB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764A5-5DCE-3744-8DE5-F45FE1F9CDB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7781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9.jpe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12.png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2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tiff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tiff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tiff"/><Relationship Id="rId4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microsoft.com/office/2007/relationships/media" Target="../media/media2.mp4"/><Relationship Id="rId7" Type="http://schemas.openxmlformats.org/officeDocument/2006/relationships/image" Target="../media/image73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72.png"/><Relationship Id="rId5" Type="http://schemas.openxmlformats.org/officeDocument/2006/relationships/notesSlide" Target="../notesSlides/notesSlide14.xml"/><Relationship Id="rId10" Type="http://schemas.openxmlformats.org/officeDocument/2006/relationships/image" Target="../media/image7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9.jpeg"/><Relationship Id="rId18" Type="http://schemas.openxmlformats.org/officeDocument/2006/relationships/image" Target="../media/image14.png"/><Relationship Id="rId3" Type="http://schemas.openxmlformats.org/officeDocument/2006/relationships/notesSlide" Target="../notesSlides/notesSlide1.xml"/><Relationship Id="rId21" Type="http://schemas.microsoft.com/office/2007/relationships/hdphoto" Target="../media/hdphoto3.wdp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19" Type="http://schemas.openxmlformats.org/officeDocument/2006/relationships/image" Target="../media/image15.png"/><Relationship Id="rId4" Type="http://schemas.openxmlformats.org/officeDocument/2006/relationships/image" Target="../media/image2.tiff"/><Relationship Id="rId9" Type="http://schemas.openxmlformats.org/officeDocument/2006/relationships/image" Target="../media/image5.png"/><Relationship Id="rId14" Type="http://schemas.openxmlformats.org/officeDocument/2006/relationships/image" Target="../media/image10.png"/><Relationship Id="rId22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2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67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tiff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0.jpg"/><Relationship Id="rId18" Type="http://schemas.openxmlformats.org/officeDocument/2006/relationships/image" Target="../media/image2.tiff"/><Relationship Id="rId3" Type="http://schemas.openxmlformats.org/officeDocument/2006/relationships/image" Target="../media/image82.png"/><Relationship Id="rId7" Type="http://schemas.openxmlformats.org/officeDocument/2006/relationships/image" Target="../media/image85.png"/><Relationship Id="rId12" Type="http://schemas.openxmlformats.org/officeDocument/2006/relationships/image" Target="../media/image35.png"/><Relationship Id="rId17" Type="http://schemas.openxmlformats.org/officeDocument/2006/relationships/image" Target="../media/image93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image" Target="../media/image89.jpeg"/><Relationship Id="rId5" Type="http://schemas.openxmlformats.org/officeDocument/2006/relationships/image" Target="../media/image84.png"/><Relationship Id="rId15" Type="http://schemas.microsoft.com/office/2007/relationships/hdphoto" Target="../media/hdphoto5.wdp"/><Relationship Id="rId10" Type="http://schemas.openxmlformats.org/officeDocument/2006/relationships/image" Target="../media/image88.jpeg"/><Relationship Id="rId4" Type="http://schemas.openxmlformats.org/officeDocument/2006/relationships/image" Target="../media/image83.png"/><Relationship Id="rId9" Type="http://schemas.openxmlformats.org/officeDocument/2006/relationships/image" Target="../media/image87.png"/><Relationship Id="rId14" Type="http://schemas.openxmlformats.org/officeDocument/2006/relationships/image" Target="../media/image9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2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tiff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tiff"/><Relationship Id="rId5" Type="http://schemas.openxmlformats.org/officeDocument/2006/relationships/image" Target="../media/image10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>
            <a:extLst>
              <a:ext uri="{FF2B5EF4-FFF2-40B4-BE49-F238E27FC236}">
                <a16:creationId xmlns:a16="http://schemas.microsoft.com/office/drawing/2014/main" id="{F3140AE7-1597-1D77-79ED-5DE3BD87A052}"/>
              </a:ext>
            </a:extLst>
          </p:cNvPr>
          <p:cNvGrpSpPr/>
          <p:nvPr/>
        </p:nvGrpSpPr>
        <p:grpSpPr>
          <a:xfrm>
            <a:off x="1" y="0"/>
            <a:ext cx="12192000" cy="1824653"/>
            <a:chOff x="1" y="0"/>
            <a:chExt cx="12192000" cy="1824653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0622DEDF-23D6-5450-0475-5507E5152E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" y="0"/>
              <a:ext cx="12192000" cy="1824653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13F2EE67-72EF-E2AA-3919-1BB7741121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8476" t="43254" r="16202"/>
            <a:stretch/>
          </p:blipFill>
          <p:spPr>
            <a:xfrm>
              <a:off x="9956800" y="580571"/>
              <a:ext cx="1872343" cy="1037771"/>
            </a:xfrm>
            <a:prstGeom prst="rect">
              <a:avLst/>
            </a:prstGeom>
          </p:spPr>
        </p:pic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B5982B46-E583-234A-50DC-68D8F10C33DB}"/>
              </a:ext>
            </a:extLst>
          </p:cNvPr>
          <p:cNvSpPr txBox="1"/>
          <p:nvPr/>
        </p:nvSpPr>
        <p:spPr>
          <a:xfrm>
            <a:off x="1071379" y="2555211"/>
            <a:ext cx="10049242" cy="174757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fr-FR" sz="7200" b="1" i="0" u="none" strike="noStrike" dirty="0">
                <a:solidFill>
                  <a:srgbClr val="2F2E2E"/>
                </a:solidFill>
                <a:effectLst/>
                <a:latin typeface="+mj-lt"/>
                <a:cs typeface="FUTURA MEDIUM" panose="020B0602020204020303" pitchFamily="34" charset="-79"/>
              </a:rPr>
              <a:t>Etat de l'art en ALR</a:t>
            </a:r>
            <a:endParaRPr lang="en-US" sz="7200" b="1" dirty="0">
              <a:solidFill>
                <a:srgbClr val="0E283B"/>
              </a:solidFill>
              <a:latin typeface="+mj-lt"/>
              <a:ea typeface="+mj-ea"/>
              <a:cs typeface="FUTURA MEDIUM" panose="020B0602020204020303" pitchFamily="34" charset="-79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1E36F12-21AC-C73E-3224-7027073E95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7" t="43296" r="5491" b="7538"/>
          <a:stretch/>
        </p:blipFill>
        <p:spPr>
          <a:xfrm>
            <a:off x="111211" y="5204802"/>
            <a:ext cx="4346021" cy="1644402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4A912AD9-51FF-F115-883D-0423B6028196}"/>
              </a:ext>
            </a:extLst>
          </p:cNvPr>
          <p:cNvSpPr txBox="1"/>
          <p:nvPr/>
        </p:nvSpPr>
        <p:spPr>
          <a:xfrm>
            <a:off x="7449126" y="5953851"/>
            <a:ext cx="46941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2400" dirty="0">
                <a:solidFill>
                  <a:srgbClr val="0E283B"/>
                </a:solidFill>
                <a:latin typeface="+mj-lt"/>
                <a:cs typeface="Futura Medium" panose="020B0602020204020303" pitchFamily="34" charset="-79"/>
              </a:rPr>
              <a:t>D. </a:t>
            </a:r>
            <a:r>
              <a:rPr lang="fr-FR" sz="2400" dirty="0" err="1">
                <a:solidFill>
                  <a:srgbClr val="0E283B"/>
                </a:solidFill>
                <a:latin typeface="+mj-lt"/>
                <a:cs typeface="Futura Medium" panose="020B0602020204020303" pitchFamily="34" charset="-79"/>
              </a:rPr>
              <a:t>Barouk</a:t>
            </a:r>
            <a:r>
              <a:rPr lang="fr-FR" sz="2400" dirty="0">
                <a:solidFill>
                  <a:srgbClr val="0E283B"/>
                </a:solidFill>
                <a:latin typeface="+mj-lt"/>
                <a:cs typeface="Futura Medium" panose="020B0602020204020303" pitchFamily="34" charset="-79"/>
              </a:rPr>
              <a:t> – M. </a:t>
            </a:r>
            <a:r>
              <a:rPr lang="fr-FR" sz="2400" dirty="0" err="1">
                <a:solidFill>
                  <a:srgbClr val="0E283B"/>
                </a:solidFill>
                <a:latin typeface="+mj-lt"/>
                <a:cs typeface="Futura Medium" panose="020B0602020204020303" pitchFamily="34" charset="-79"/>
              </a:rPr>
              <a:t>Bucciero</a:t>
            </a:r>
            <a:r>
              <a:rPr lang="fr-FR" sz="2400" dirty="0">
                <a:solidFill>
                  <a:srgbClr val="0E283B"/>
                </a:solidFill>
                <a:latin typeface="+mj-lt"/>
                <a:cs typeface="Futura Medium" panose="020B0602020204020303" pitchFamily="34" charset="-79"/>
              </a:rPr>
              <a:t> – G. Dufour </a:t>
            </a:r>
          </a:p>
          <a:p>
            <a:pPr algn="r"/>
            <a:r>
              <a:rPr lang="fr-FR" sz="2400" dirty="0">
                <a:solidFill>
                  <a:srgbClr val="0E283B"/>
                </a:solidFill>
                <a:latin typeface="+mj-lt"/>
                <a:cs typeface="Futura Medium" panose="020B0602020204020303" pitchFamily="34" charset="-79"/>
              </a:rPr>
              <a:t> F. Le Sache – C. </a:t>
            </a:r>
            <a:r>
              <a:rPr lang="fr-FR" sz="2400" dirty="0" err="1">
                <a:solidFill>
                  <a:srgbClr val="0E283B"/>
                </a:solidFill>
                <a:latin typeface="+mj-lt"/>
                <a:cs typeface="Futura Medium" panose="020B0602020204020303" pitchFamily="34" charset="-79"/>
              </a:rPr>
              <a:t>Quemeneur</a:t>
            </a:r>
            <a:r>
              <a:rPr lang="fr-FR" sz="2400" dirty="0">
                <a:solidFill>
                  <a:srgbClr val="0E283B"/>
                </a:solidFill>
                <a:latin typeface="+mj-lt"/>
                <a:cs typeface="Futura Medium" panose="020B0602020204020303" pitchFamily="34" charset="-79"/>
              </a:rPr>
              <a:t>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9CC4448-EAD6-E1D8-42AB-602A5B9131E6}"/>
              </a:ext>
            </a:extLst>
          </p:cNvPr>
          <p:cNvSpPr txBox="1"/>
          <p:nvPr/>
        </p:nvSpPr>
        <p:spPr>
          <a:xfrm>
            <a:off x="7039679" y="4190890"/>
            <a:ext cx="37002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>
                <a:solidFill>
                  <a:srgbClr val="0E283B"/>
                </a:solidFill>
                <a:latin typeface="+mj-lt"/>
                <a:cs typeface="FUTURA MEDIUM" panose="020B0602020204020303" pitchFamily="34" charset="-79"/>
              </a:rPr>
              <a:t>Sébastien BLOC</a:t>
            </a:r>
          </a:p>
        </p:txBody>
      </p:sp>
    </p:spTree>
    <p:extLst>
      <p:ext uri="{BB962C8B-B14F-4D97-AF65-F5344CB8AC3E}">
        <p14:creationId xmlns:p14="http://schemas.microsoft.com/office/powerpoint/2010/main" val="9454319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re 1">
            <a:extLst>
              <a:ext uri="{FF2B5EF4-FFF2-40B4-BE49-F238E27FC236}">
                <a16:creationId xmlns:a16="http://schemas.microsoft.com/office/drawing/2014/main" id="{F9835A3B-A3C3-33EE-2219-61BEE5D24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4" y="0"/>
            <a:ext cx="10190792" cy="910167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fr-FR" b="1" dirty="0">
                <a:solidFill>
                  <a:srgbClr val="233D7B"/>
                </a:solidFill>
                <a:latin typeface="+mn-lt"/>
                <a:cs typeface="+mn-cs"/>
              </a:rPr>
              <a:t>ALR – TRAJECTOIRE DOULOUREUSE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3AF2746C-EFF1-4880-FA82-0E07ACF6AD3D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3206663"/>
            <a:ext cx="7546295" cy="3651337"/>
            <a:chOff x="169411" y="1861304"/>
            <a:chExt cx="10258419" cy="4963621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0EF95D96-E07F-B6A3-B9F7-7A49E6C5CC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716" b="1602"/>
            <a:stretch/>
          </p:blipFill>
          <p:spPr>
            <a:xfrm>
              <a:off x="169411" y="1861304"/>
              <a:ext cx="10258419" cy="4963621"/>
            </a:xfrm>
            <a:prstGeom prst="rect">
              <a:avLst/>
            </a:prstGeom>
          </p:spPr>
        </p:pic>
        <p:cxnSp>
          <p:nvCxnSpPr>
            <p:cNvPr id="4" name="Connecteur droit 3">
              <a:extLst>
                <a:ext uri="{FF2B5EF4-FFF2-40B4-BE49-F238E27FC236}">
                  <a16:creationId xmlns:a16="http://schemas.microsoft.com/office/drawing/2014/main" id="{229AF9D2-C937-CBB1-D2C2-3C286D3E5EA9}"/>
                </a:ext>
              </a:extLst>
            </p:cNvPr>
            <p:cNvCxnSpPr>
              <a:cxnSpLocks/>
            </p:cNvCxnSpPr>
            <p:nvPr/>
          </p:nvCxnSpPr>
          <p:spPr>
            <a:xfrm>
              <a:off x="1041722" y="4583575"/>
              <a:ext cx="8542116" cy="0"/>
            </a:xfrm>
            <a:prstGeom prst="line">
              <a:avLst/>
            </a:prstGeom>
            <a:ln w="28575">
              <a:solidFill>
                <a:srgbClr val="304374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id="{CDC724B0-43EA-C36E-2E60-2DBF19A560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5387" y="658647"/>
            <a:ext cx="3781226" cy="421752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E4C7534-53FB-1D18-A348-80E2274082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15"/>
          <a:stretch/>
        </p:blipFill>
        <p:spPr>
          <a:xfrm>
            <a:off x="8167963" y="1828714"/>
            <a:ext cx="3937353" cy="4260699"/>
          </a:xfrm>
          <a:prstGeom prst="rect">
            <a:avLst/>
          </a:prstGeom>
        </p:spPr>
      </p:pic>
      <p:pic>
        <p:nvPicPr>
          <p:cNvPr id="18" name="Image 17" descr="Une image contenant table&#10;&#10;Description générée automatiquement">
            <a:extLst>
              <a:ext uri="{FF2B5EF4-FFF2-40B4-BE49-F238E27FC236}">
                <a16:creationId xmlns:a16="http://schemas.microsoft.com/office/drawing/2014/main" id="{E77C39EF-C3B6-7604-C486-B77C2F3559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0602" y="3635521"/>
            <a:ext cx="863600" cy="8509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AD92E0D7-6F4C-5787-F873-41EC182A965D}"/>
              </a:ext>
            </a:extLst>
          </p:cNvPr>
          <p:cNvSpPr txBox="1"/>
          <p:nvPr/>
        </p:nvSpPr>
        <p:spPr>
          <a:xfrm>
            <a:off x="8319280" y="6089413"/>
            <a:ext cx="3786036" cy="646331"/>
          </a:xfrm>
          <a:prstGeom prst="rect">
            <a:avLst/>
          </a:prstGeom>
          <a:solidFill>
            <a:srgbClr val="233D7B"/>
          </a:solidFill>
        </p:spPr>
        <p:txBody>
          <a:bodyPr wrap="none" rtlCol="0">
            <a:spAutoFit/>
          </a:bodyPr>
          <a:lstStyle/>
          <a:p>
            <a:pPr algn="r"/>
            <a:r>
              <a:rPr lang="fr-FR" dirty="0">
                <a:solidFill>
                  <a:schemeClr val="bg1"/>
                </a:solidFill>
              </a:rPr>
              <a:t>F  Munoz-</a:t>
            </a:r>
            <a:r>
              <a:rPr lang="fr-FR" dirty="0" err="1">
                <a:solidFill>
                  <a:schemeClr val="bg1"/>
                </a:solidFill>
              </a:rPr>
              <a:t>Leyva</a:t>
            </a:r>
            <a:r>
              <a:rPr lang="fr-FR" dirty="0">
                <a:solidFill>
                  <a:schemeClr val="bg1"/>
                </a:solidFill>
              </a:rPr>
              <a:t> et al. KJA 2020</a:t>
            </a:r>
          </a:p>
          <a:p>
            <a:pPr algn="r"/>
            <a:r>
              <a:rPr lang="fr-FR" dirty="0">
                <a:solidFill>
                  <a:schemeClr val="bg1"/>
                </a:solidFill>
              </a:rPr>
              <a:t>ER Mariano et al. </a:t>
            </a:r>
            <a:r>
              <a:rPr lang="fr-FR" dirty="0" err="1">
                <a:solidFill>
                  <a:schemeClr val="bg1"/>
                </a:solidFill>
              </a:rPr>
              <a:t>Anesthesiology</a:t>
            </a:r>
            <a:r>
              <a:rPr lang="fr-FR" dirty="0">
                <a:solidFill>
                  <a:schemeClr val="bg1"/>
                </a:solidFill>
              </a:rPr>
              <a:t> 2020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8E0D5DD2-2A4C-FE0C-A4C0-B961B9096B82}"/>
              </a:ext>
            </a:extLst>
          </p:cNvPr>
          <p:cNvSpPr txBox="1"/>
          <p:nvPr/>
        </p:nvSpPr>
        <p:spPr>
          <a:xfrm>
            <a:off x="5959353" y="5848207"/>
            <a:ext cx="10269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/>
              <a:t>HEURES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98A9DABE-E477-9682-BCDE-48E0E6CC1C5E}"/>
              </a:ext>
            </a:extLst>
          </p:cNvPr>
          <p:cNvSpPr txBox="1"/>
          <p:nvPr/>
        </p:nvSpPr>
        <p:spPr>
          <a:xfrm>
            <a:off x="6986301" y="4080320"/>
            <a:ext cx="8730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/>
              <a:t>JOURS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72E01EA4-0318-D4F9-6222-7BCEF95E9704}"/>
              </a:ext>
            </a:extLst>
          </p:cNvPr>
          <p:cNvSpPr txBox="1"/>
          <p:nvPr/>
        </p:nvSpPr>
        <p:spPr>
          <a:xfrm>
            <a:off x="11037601" y="5196267"/>
            <a:ext cx="8730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/>
              <a:t>JOURS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Image 8" descr="Une image contenant table&#10;&#10;Description générée automatiquement">
            <a:extLst>
              <a:ext uri="{FF2B5EF4-FFF2-40B4-BE49-F238E27FC236}">
                <a16:creationId xmlns:a16="http://schemas.microsoft.com/office/drawing/2014/main" id="{CA55B123-6A4C-EC4F-C5EC-D2C3C0104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68" y="1619251"/>
            <a:ext cx="9021233" cy="3361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 descr="Une image contenant texte, intérieur&#10;&#10;Description générée automatiquement">
            <a:extLst>
              <a:ext uri="{FF2B5EF4-FFF2-40B4-BE49-F238E27FC236}">
                <a16:creationId xmlns:a16="http://schemas.microsoft.com/office/drawing/2014/main" id="{152774DF-3466-B019-6740-988ADEE4C4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403" y="5286672"/>
            <a:ext cx="3283639" cy="1206587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23555" name="Picture 12">
            <a:extLst>
              <a:ext uri="{FF2B5EF4-FFF2-40B4-BE49-F238E27FC236}">
                <a16:creationId xmlns:a16="http://schemas.microsoft.com/office/drawing/2014/main" id="{C025D61F-689E-F206-29CE-224EF658FA80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126" y="5286673"/>
            <a:ext cx="1322916" cy="20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Image 18" descr="Une image contenant texte&#10;&#10;Description générée automatiquement">
            <a:extLst>
              <a:ext uri="{FF2B5EF4-FFF2-40B4-BE49-F238E27FC236}">
                <a16:creationId xmlns:a16="http://schemas.microsoft.com/office/drawing/2014/main" id="{33BB97EF-A1E7-1ED9-7DB1-C54BBA774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67" y="1098551"/>
            <a:ext cx="2078567" cy="429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itre 1">
            <a:extLst>
              <a:ext uri="{FF2B5EF4-FFF2-40B4-BE49-F238E27FC236}">
                <a16:creationId xmlns:a16="http://schemas.microsoft.com/office/drawing/2014/main" id="{B4AD3890-DD8D-D18C-B80E-DD54B6016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"/>
            <a:ext cx="10714567" cy="910167"/>
          </a:xfrm>
        </p:spPr>
        <p:txBody>
          <a:bodyPr/>
          <a:lstStyle/>
          <a:p>
            <a:pPr algn="l">
              <a:defRPr/>
            </a:pPr>
            <a:r>
              <a:rPr lang="fr-FR" b="1" dirty="0">
                <a:solidFill>
                  <a:srgbClr val="233D7B"/>
                </a:solidFill>
                <a:latin typeface="+mn-lt"/>
                <a:cs typeface="+mn-cs"/>
              </a:rPr>
              <a:t>DEXAMETHASONE</a:t>
            </a:r>
          </a:p>
        </p:txBody>
      </p:sp>
      <p:pic>
        <p:nvPicPr>
          <p:cNvPr id="23560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85C0D015-2356-B732-8BAC-3B4C6DA728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1318" y="949570"/>
            <a:ext cx="4396316" cy="965200"/>
          </a:xfrm>
          <a:prstGeom prst="rect">
            <a:avLst/>
          </a:prstGeom>
          <a:noFill/>
          <a:ln w="9525">
            <a:solidFill>
              <a:srgbClr val="2D377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CAD3BD6-B39C-D035-845C-F74D0AF6AAB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15947" y="5113089"/>
            <a:ext cx="5386652" cy="1153024"/>
          </a:xfrm>
          <a:prstGeom prst="rect">
            <a:avLst/>
          </a:prstGeom>
        </p:spPr>
      </p:pic>
      <p:pic>
        <p:nvPicPr>
          <p:cNvPr id="12" name="Image 18" descr="Une image contenant texte&#10;&#10;Description générée automatiquement">
            <a:extLst>
              <a:ext uri="{FF2B5EF4-FFF2-40B4-BE49-F238E27FC236}">
                <a16:creationId xmlns:a16="http://schemas.microsoft.com/office/drawing/2014/main" id="{3E1AAD9C-8F94-359C-EF69-870475D47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6812" y="6087631"/>
            <a:ext cx="1509283" cy="3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CF4126B-4C52-3204-D191-FAC097BC9186}"/>
              </a:ext>
            </a:extLst>
          </p:cNvPr>
          <p:cNvSpPr txBox="1"/>
          <p:nvPr/>
        </p:nvSpPr>
        <p:spPr>
          <a:xfrm>
            <a:off x="10479294" y="5447315"/>
            <a:ext cx="606256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67" dirty="0"/>
              <a:t>2022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AD7ED6-E466-9143-47FD-BCCA6C6BC1BD}"/>
              </a:ext>
            </a:extLst>
          </p:cNvPr>
          <p:cNvSpPr/>
          <p:nvPr/>
        </p:nvSpPr>
        <p:spPr>
          <a:xfrm>
            <a:off x="5428953" y="5246607"/>
            <a:ext cx="5760639" cy="1206587"/>
          </a:xfrm>
          <a:prstGeom prst="rect">
            <a:avLst/>
          </a:prstGeom>
          <a:noFill/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EB0ACC3A-829C-EEBD-FF30-789B84B981B3}"/>
              </a:ext>
            </a:extLst>
          </p:cNvPr>
          <p:cNvSpPr txBox="1"/>
          <p:nvPr/>
        </p:nvSpPr>
        <p:spPr>
          <a:xfrm>
            <a:off x="11205112" y="1062838"/>
            <a:ext cx="606256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67" dirty="0"/>
              <a:t>2021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re 1">
            <a:extLst>
              <a:ext uri="{FF2B5EF4-FFF2-40B4-BE49-F238E27FC236}">
                <a16:creationId xmlns:a16="http://schemas.microsoft.com/office/drawing/2014/main" id="{B4AD3890-DD8D-D18C-B80E-DD54B6016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"/>
            <a:ext cx="10714567" cy="910167"/>
          </a:xfrm>
        </p:spPr>
        <p:txBody>
          <a:bodyPr/>
          <a:lstStyle/>
          <a:p>
            <a:pPr algn="l">
              <a:defRPr/>
            </a:pPr>
            <a:r>
              <a:rPr lang="fr-FR" b="1" dirty="0">
                <a:solidFill>
                  <a:srgbClr val="233D7B"/>
                </a:solidFill>
                <a:latin typeface="+mn-lt"/>
                <a:cs typeface="+mn-cs"/>
              </a:rPr>
              <a:t>AUTRES ADJUVANTS</a:t>
            </a:r>
          </a:p>
        </p:txBody>
      </p:sp>
      <p:pic>
        <p:nvPicPr>
          <p:cNvPr id="14" name="Image 13" descr="Une image contenant table&#10;&#10;Description générée automatiquement">
            <a:extLst>
              <a:ext uri="{FF2B5EF4-FFF2-40B4-BE49-F238E27FC236}">
                <a16:creationId xmlns:a16="http://schemas.microsoft.com/office/drawing/2014/main" id="{C24F62F2-0425-0515-39A3-9DD0F501A2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62" y="910167"/>
            <a:ext cx="7392821" cy="5742720"/>
          </a:xfrm>
          <a:prstGeom prst="rect">
            <a:avLst/>
          </a:prstGeom>
        </p:spPr>
      </p:pic>
      <p:pic>
        <p:nvPicPr>
          <p:cNvPr id="17" name="Image 16" descr="Une image contenant texte&#10;&#10;Description générée automatiquement">
            <a:extLst>
              <a:ext uri="{FF2B5EF4-FFF2-40B4-BE49-F238E27FC236}">
                <a16:creationId xmlns:a16="http://schemas.microsoft.com/office/drawing/2014/main" id="{7194F682-B73B-7487-B099-417F0BB17E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5611" y="273674"/>
            <a:ext cx="4166090" cy="1055683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18" name="Image 17" descr="Une image contenant texte&#10;&#10;Description générée automatiquement">
            <a:extLst>
              <a:ext uri="{FF2B5EF4-FFF2-40B4-BE49-F238E27FC236}">
                <a16:creationId xmlns:a16="http://schemas.microsoft.com/office/drawing/2014/main" id="{DB38E020-7CE7-7261-416C-66334F771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22"/>
          <a:stretch>
            <a:fillRect/>
          </a:stretch>
        </p:blipFill>
        <p:spPr bwMode="auto">
          <a:xfrm>
            <a:off x="9788131" y="285897"/>
            <a:ext cx="1655642" cy="281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65425AF-DEC7-7B98-DE3B-F3FD8D7D199B}"/>
              </a:ext>
            </a:extLst>
          </p:cNvPr>
          <p:cNvSpPr txBox="1"/>
          <p:nvPr/>
        </p:nvSpPr>
        <p:spPr>
          <a:xfrm>
            <a:off x="10846709" y="1009488"/>
            <a:ext cx="694992" cy="318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67" dirty="0"/>
              <a:t>2021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4AD41A4-98F6-A147-106A-7EAFD126B2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243665">
            <a:off x="7866229" y="2163573"/>
            <a:ext cx="3537427" cy="243198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2638532-76F1-0044-23F3-59C56429F8A5}"/>
              </a:ext>
            </a:extLst>
          </p:cNvPr>
          <p:cNvSpPr txBox="1"/>
          <p:nvPr/>
        </p:nvSpPr>
        <p:spPr>
          <a:xfrm>
            <a:off x="8650323" y="6109680"/>
            <a:ext cx="3425040" cy="646331"/>
          </a:xfrm>
          <a:prstGeom prst="rect">
            <a:avLst/>
          </a:prstGeom>
          <a:solidFill>
            <a:srgbClr val="233D7B"/>
          </a:solidFill>
        </p:spPr>
        <p:txBody>
          <a:bodyPr wrap="none" rtlCol="0">
            <a:spAutoFit/>
          </a:bodyPr>
          <a:lstStyle/>
          <a:p>
            <a:pPr algn="r"/>
            <a:r>
              <a:rPr lang="fr-FR" dirty="0">
                <a:solidFill>
                  <a:schemeClr val="bg1"/>
                </a:solidFill>
              </a:rPr>
              <a:t>C </a:t>
            </a:r>
            <a:r>
              <a:rPr lang="fr-FR" dirty="0" err="1">
                <a:solidFill>
                  <a:schemeClr val="bg1"/>
                </a:solidFill>
              </a:rPr>
              <a:t>Chassery</a:t>
            </a:r>
            <a:r>
              <a:rPr lang="fr-FR" dirty="0">
                <a:solidFill>
                  <a:schemeClr val="bg1"/>
                </a:solidFill>
              </a:rPr>
              <a:t> al. RAPM. 2021 </a:t>
            </a:r>
          </a:p>
          <a:p>
            <a:pPr algn="r"/>
            <a:r>
              <a:rPr lang="fr-FR" dirty="0">
                <a:solidFill>
                  <a:schemeClr val="bg1"/>
                </a:solidFill>
              </a:rPr>
              <a:t>E Albrecht et al. Anaesthesia 2022 </a:t>
            </a:r>
          </a:p>
        </p:txBody>
      </p:sp>
    </p:spTree>
    <p:extLst>
      <p:ext uri="{BB962C8B-B14F-4D97-AF65-F5344CB8AC3E}">
        <p14:creationId xmlns:p14="http://schemas.microsoft.com/office/powerpoint/2010/main" val="35092626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E388CC0E-4BEE-4CAC-22CA-56BFACCD992F}"/>
              </a:ext>
            </a:extLst>
          </p:cNvPr>
          <p:cNvSpPr txBox="1"/>
          <p:nvPr/>
        </p:nvSpPr>
        <p:spPr>
          <a:xfrm>
            <a:off x="8370516" y="6308008"/>
            <a:ext cx="3689728" cy="369332"/>
          </a:xfrm>
          <a:prstGeom prst="rect">
            <a:avLst/>
          </a:prstGeom>
          <a:solidFill>
            <a:srgbClr val="233D7B"/>
          </a:solidFill>
        </p:spPr>
        <p:txBody>
          <a:bodyPr wrap="none" rtlCol="0">
            <a:spAutoFit/>
          </a:bodyPr>
          <a:lstStyle/>
          <a:p>
            <a:pPr algn="r"/>
            <a:r>
              <a:rPr lang="fr-FR" b="0" i="0" dirty="0" err="1">
                <a:solidFill>
                  <a:schemeClr val="bg1"/>
                </a:solidFill>
                <a:effectLst/>
              </a:rPr>
              <a:t>Ilfeld</a:t>
            </a:r>
            <a:r>
              <a:rPr lang="fr-FR" b="0" i="0" dirty="0">
                <a:solidFill>
                  <a:schemeClr val="bg1"/>
                </a:solidFill>
                <a:effectLst/>
              </a:rPr>
              <a:t> BM et al. </a:t>
            </a:r>
            <a:r>
              <a:rPr lang="fr-FR" b="0" i="0" dirty="0" err="1">
                <a:solidFill>
                  <a:schemeClr val="bg1"/>
                </a:solidFill>
                <a:effectLst/>
              </a:rPr>
              <a:t>Anesthesiology</a:t>
            </a:r>
            <a:r>
              <a:rPr lang="fr-FR" b="0" i="0" dirty="0">
                <a:solidFill>
                  <a:schemeClr val="bg1"/>
                </a:solidFill>
                <a:effectLst/>
              </a:rPr>
              <a:t>. 2021 </a:t>
            </a:r>
            <a:r>
              <a:rPr lang="fr-FR" dirty="0">
                <a:solidFill>
                  <a:schemeClr val="bg1"/>
                </a:solidFill>
              </a:rPr>
              <a:t> 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6EC3378F-01FF-00D5-6923-6429CA4D4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"/>
            <a:ext cx="8483599" cy="910167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fr-FR" b="1" dirty="0">
                <a:solidFill>
                  <a:srgbClr val="233D7B"/>
                </a:solidFill>
                <a:latin typeface="+mn-lt"/>
                <a:cs typeface="+mn-cs"/>
              </a:rPr>
              <a:t>ANALGESIE CONTINUE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34EDC8D4-61DC-AD5D-CB35-199D555B9A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8485" y="350983"/>
            <a:ext cx="5421759" cy="373606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DAE9A5E-25B7-0030-8317-EE9683274F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623" y="3274911"/>
            <a:ext cx="6229912" cy="3402429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6B1FB6EE-B8AD-03FB-08B1-52E1D4B12676}"/>
              </a:ext>
            </a:extLst>
          </p:cNvPr>
          <p:cNvSpPr txBox="1"/>
          <p:nvPr/>
        </p:nvSpPr>
        <p:spPr>
          <a:xfrm>
            <a:off x="1167773" y="1076771"/>
            <a:ext cx="411215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294 patients – </a:t>
            </a:r>
            <a:r>
              <a:rPr lang="fr-FR" dirty="0" err="1"/>
              <a:t>Catheter</a:t>
            </a:r>
            <a:r>
              <a:rPr lang="fr-FR" dirty="0"/>
              <a:t> vs Single injection</a:t>
            </a:r>
          </a:p>
          <a:p>
            <a:r>
              <a:rPr lang="fr-FR" dirty="0"/>
              <a:t>Home </a:t>
            </a:r>
            <a:r>
              <a:rPr lang="fr-FR" dirty="0" err="1"/>
              <a:t>delivery</a:t>
            </a:r>
            <a:r>
              <a:rPr lang="fr-FR" dirty="0"/>
              <a:t> </a:t>
            </a:r>
          </a:p>
          <a:p>
            <a:endParaRPr lang="fr-FR" dirty="0"/>
          </a:p>
          <a:p>
            <a:r>
              <a:rPr lang="fr-FR" dirty="0" err="1"/>
              <a:t>Shoulder</a:t>
            </a:r>
            <a:r>
              <a:rPr lang="fr-FR" dirty="0"/>
              <a:t> 		93 vs 96</a:t>
            </a:r>
          </a:p>
          <a:p>
            <a:r>
              <a:rPr lang="fr-FR" dirty="0" err="1"/>
              <a:t>Knee</a:t>
            </a:r>
            <a:r>
              <a:rPr lang="fr-FR" dirty="0"/>
              <a:t>		24 vs 22</a:t>
            </a:r>
          </a:p>
          <a:p>
            <a:r>
              <a:rPr lang="fr-FR" dirty="0" err="1"/>
              <a:t>Ankle</a:t>
            </a:r>
            <a:r>
              <a:rPr lang="fr-FR" dirty="0"/>
              <a:t> &amp; Foot	13 vs 14</a:t>
            </a:r>
          </a:p>
          <a:p>
            <a:r>
              <a:rPr lang="fr-FR" dirty="0" err="1"/>
              <a:t>Wrist</a:t>
            </a:r>
            <a:r>
              <a:rPr lang="fr-FR" dirty="0"/>
              <a:t> &amp; Hand	 2  vs   2</a:t>
            </a:r>
          </a:p>
        </p:txBody>
      </p:sp>
      <p:pic>
        <p:nvPicPr>
          <p:cNvPr id="17" name="Image 14">
            <a:extLst>
              <a:ext uri="{FF2B5EF4-FFF2-40B4-BE49-F238E27FC236}">
                <a16:creationId xmlns:a16="http://schemas.microsoft.com/office/drawing/2014/main" id="{4142911F-0BD7-C4F5-AC9A-473DFD00B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67" y="1028895"/>
            <a:ext cx="664633" cy="702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 15" descr="Une image contenant texte, signe, extérieur, graphiques vectoriels&#10;&#10;Description générée automatiquement">
            <a:extLst>
              <a:ext uri="{FF2B5EF4-FFF2-40B4-BE49-F238E27FC236}">
                <a16:creationId xmlns:a16="http://schemas.microsoft.com/office/drawing/2014/main" id="{090E277D-0799-D63E-9D01-BEE853848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16" y="2137404"/>
            <a:ext cx="702733" cy="702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D0F2BDB-4EAA-2BAA-DE4F-8E8EFD696F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47213" y="4976125"/>
            <a:ext cx="3564221" cy="1074564"/>
          </a:xfrm>
          <a:prstGeom prst="rect">
            <a:avLst/>
          </a:prstGeom>
          <a:ln w="76200">
            <a:solidFill>
              <a:srgbClr val="D5E4F3"/>
            </a:solidFill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856BDD66-8E0D-30EC-E8C6-AA2475004AC0}"/>
              </a:ext>
            </a:extLst>
          </p:cNvPr>
          <p:cNvSpPr txBox="1"/>
          <p:nvPr/>
        </p:nvSpPr>
        <p:spPr>
          <a:xfrm>
            <a:off x="8309345" y="4335098"/>
            <a:ext cx="3750899" cy="369332"/>
          </a:xfrm>
          <a:prstGeom prst="rect">
            <a:avLst/>
          </a:prstGeom>
          <a:solidFill>
            <a:srgbClr val="233D7B"/>
          </a:solidFill>
        </p:spPr>
        <p:txBody>
          <a:bodyPr wrap="none" rtlCol="0">
            <a:spAutoFit/>
          </a:bodyPr>
          <a:lstStyle/>
          <a:p>
            <a:pPr algn="r"/>
            <a:r>
              <a:rPr lang="fr-FR" dirty="0">
                <a:solidFill>
                  <a:schemeClr val="bg1"/>
                </a:solidFill>
              </a:rPr>
              <a:t>A Maurice-</a:t>
            </a:r>
            <a:r>
              <a:rPr lang="fr-FR" dirty="0" err="1">
                <a:solidFill>
                  <a:schemeClr val="bg1"/>
                </a:solidFill>
              </a:rPr>
              <a:t>Szamburski</a:t>
            </a:r>
            <a:r>
              <a:rPr lang="fr-FR" dirty="0">
                <a:solidFill>
                  <a:schemeClr val="bg1"/>
                </a:solidFill>
              </a:rPr>
              <a:t> et al. BJA. 2022</a:t>
            </a:r>
          </a:p>
        </p:txBody>
      </p:sp>
    </p:spTree>
    <p:extLst>
      <p:ext uri="{BB962C8B-B14F-4D97-AF65-F5344CB8AC3E}">
        <p14:creationId xmlns:p14="http://schemas.microsoft.com/office/powerpoint/2010/main" val="5942255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E388CC0E-4BEE-4CAC-22CA-56BFACCD992F}"/>
              </a:ext>
            </a:extLst>
          </p:cNvPr>
          <p:cNvSpPr txBox="1"/>
          <p:nvPr/>
        </p:nvSpPr>
        <p:spPr>
          <a:xfrm>
            <a:off x="7993526" y="5755408"/>
            <a:ext cx="4062074" cy="923330"/>
          </a:xfrm>
          <a:prstGeom prst="rect">
            <a:avLst/>
          </a:prstGeom>
          <a:solidFill>
            <a:srgbClr val="233D7B"/>
          </a:solidFill>
        </p:spPr>
        <p:txBody>
          <a:bodyPr wrap="none" rtlCol="0">
            <a:spAutoFit/>
          </a:bodyPr>
          <a:lstStyle/>
          <a:p>
            <a:pPr algn="r"/>
            <a:r>
              <a:rPr lang="fr-FR" dirty="0">
                <a:solidFill>
                  <a:schemeClr val="bg1"/>
                </a:solidFill>
              </a:rPr>
              <a:t>D </a:t>
            </a:r>
            <a:r>
              <a:rPr lang="fr-FR" dirty="0" err="1">
                <a:solidFill>
                  <a:schemeClr val="bg1"/>
                </a:solidFill>
              </a:rPr>
              <a:t>Srivastara</a:t>
            </a:r>
            <a:r>
              <a:rPr lang="fr-FR" dirty="0">
                <a:solidFill>
                  <a:schemeClr val="bg1"/>
                </a:solidFill>
              </a:rPr>
              <a:t> et al. BJA. 2021 </a:t>
            </a:r>
          </a:p>
          <a:p>
            <a:pPr algn="r"/>
            <a:r>
              <a:rPr lang="fr-FR" dirty="0">
                <a:solidFill>
                  <a:schemeClr val="bg1"/>
                </a:solidFill>
              </a:rPr>
              <a:t>H </a:t>
            </a:r>
            <a:r>
              <a:rPr lang="fr-FR" dirty="0" err="1">
                <a:solidFill>
                  <a:schemeClr val="bg1"/>
                </a:solidFill>
              </a:rPr>
              <a:t>Shanthanna</a:t>
            </a:r>
            <a:r>
              <a:rPr lang="fr-FR" dirty="0">
                <a:solidFill>
                  <a:schemeClr val="bg1"/>
                </a:solidFill>
              </a:rPr>
              <a:t> et al. </a:t>
            </a:r>
            <a:r>
              <a:rPr lang="fr-FR" dirty="0" err="1">
                <a:solidFill>
                  <a:schemeClr val="bg1"/>
                </a:solidFill>
              </a:rPr>
              <a:t>Anesthesiology</a:t>
            </a:r>
            <a:r>
              <a:rPr lang="fr-FR" dirty="0">
                <a:solidFill>
                  <a:schemeClr val="bg1"/>
                </a:solidFill>
              </a:rPr>
              <a:t>. 2021</a:t>
            </a:r>
          </a:p>
          <a:p>
            <a:pPr algn="r"/>
            <a:r>
              <a:rPr lang="fr-FR" dirty="0">
                <a:solidFill>
                  <a:schemeClr val="bg1"/>
                </a:solidFill>
              </a:rPr>
              <a:t>Livre Blanc Douleur. 2022 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90E278A7-2D4A-A95F-8776-360AD556D027}"/>
              </a:ext>
            </a:extLst>
          </p:cNvPr>
          <p:cNvGrpSpPr>
            <a:grpSpLocks noChangeAspect="1"/>
          </p:cNvGrpSpPr>
          <p:nvPr/>
        </p:nvGrpSpPr>
        <p:grpSpPr>
          <a:xfrm>
            <a:off x="3555167" y="1445318"/>
            <a:ext cx="4778599" cy="4310089"/>
            <a:chOff x="5848131" y="455084"/>
            <a:chExt cx="6107188" cy="5508426"/>
          </a:xfrm>
        </p:grpSpPr>
        <p:pic>
          <p:nvPicPr>
            <p:cNvPr id="18433" name="Image 3">
              <a:extLst>
                <a:ext uri="{FF2B5EF4-FFF2-40B4-BE49-F238E27FC236}">
                  <a16:creationId xmlns:a16="http://schemas.microsoft.com/office/drawing/2014/main" id="{CBA18084-1211-7FD1-1E5D-DC4A99C0AE6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97" r="2856"/>
            <a:stretch/>
          </p:blipFill>
          <p:spPr bwMode="auto">
            <a:xfrm>
              <a:off x="5848131" y="455084"/>
              <a:ext cx="6107188" cy="5508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EEE9A927-681E-6821-F12F-FDA5C2D2E47F}"/>
                </a:ext>
              </a:extLst>
            </p:cNvPr>
            <p:cNvSpPr/>
            <p:nvPr/>
          </p:nvSpPr>
          <p:spPr>
            <a:xfrm>
              <a:off x="9935852" y="2403835"/>
              <a:ext cx="1042255" cy="424206"/>
            </a:xfrm>
            <a:prstGeom prst="roundRect">
              <a:avLst>
                <a:gd name="adj" fmla="val 50000"/>
              </a:avLst>
            </a:prstGeom>
            <a:noFill/>
            <a:ln w="22225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SzPct val="100000"/>
                <a:defRPr/>
              </a:pPr>
              <a:endParaRPr lang="fr-FR" sz="2400"/>
            </a:p>
          </p:txBody>
        </p:sp>
        <p:sp>
          <p:nvSpPr>
            <p:cNvPr id="5" name="Ellipse 4">
              <a:extLst>
                <a:ext uri="{FF2B5EF4-FFF2-40B4-BE49-F238E27FC236}">
                  <a16:creationId xmlns:a16="http://schemas.microsoft.com/office/drawing/2014/main" id="{01A2B7F0-81C3-E729-FC3C-1D8DA4F82AA5}"/>
                </a:ext>
              </a:extLst>
            </p:cNvPr>
            <p:cNvSpPr/>
            <p:nvPr/>
          </p:nvSpPr>
          <p:spPr>
            <a:xfrm>
              <a:off x="8134458" y="3761295"/>
              <a:ext cx="641898" cy="612742"/>
            </a:xfrm>
            <a:prstGeom prst="ellipse">
              <a:avLst/>
            </a:prstGeom>
            <a:noFill/>
            <a:ln w="22225">
              <a:solidFill>
                <a:srgbClr val="30437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39DD52DC-CDAA-23DF-20EF-6C92718AF293}"/>
              </a:ext>
            </a:extLst>
          </p:cNvPr>
          <p:cNvGrpSpPr/>
          <p:nvPr/>
        </p:nvGrpSpPr>
        <p:grpSpPr>
          <a:xfrm>
            <a:off x="8334936" y="130165"/>
            <a:ext cx="3868663" cy="4779756"/>
            <a:chOff x="3389187" y="1933632"/>
            <a:chExt cx="3868663" cy="4779756"/>
          </a:xfrm>
        </p:grpSpPr>
        <p:pic>
          <p:nvPicPr>
            <p:cNvPr id="8" name="Image 7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CE91FF92-E7B5-B777-0B28-608DF41E62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950"/>
            <a:stretch/>
          </p:blipFill>
          <p:spPr>
            <a:xfrm>
              <a:off x="3389187" y="1933632"/>
              <a:ext cx="3868663" cy="3736089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2DCA9AA3-D48C-02D6-266D-61A494CBAE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61154" y="5683909"/>
              <a:ext cx="3667170" cy="1029479"/>
            </a:xfrm>
            <a:prstGeom prst="rect">
              <a:avLst/>
            </a:prstGeom>
          </p:spPr>
        </p:pic>
      </p:grpSp>
      <p:pic>
        <p:nvPicPr>
          <p:cNvPr id="2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00A76DA7-CC8F-7F79-BA4C-835DBDD12E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5" t="1543" r="14001" b="2812"/>
          <a:stretch>
            <a:fillRect/>
          </a:stretch>
        </p:blipFill>
        <p:spPr bwMode="auto">
          <a:xfrm>
            <a:off x="94726" y="2254102"/>
            <a:ext cx="3352143" cy="3849015"/>
          </a:xfrm>
          <a:prstGeom prst="rect">
            <a:avLst/>
          </a:prstGeom>
          <a:noFill/>
          <a:ln w="57150">
            <a:solidFill>
              <a:srgbClr val="D1D9E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re 1">
            <a:extLst>
              <a:ext uri="{FF2B5EF4-FFF2-40B4-BE49-F238E27FC236}">
                <a16:creationId xmlns:a16="http://schemas.microsoft.com/office/drawing/2014/main" id="{4BD995C5-181F-D48C-6B75-F5A961DBF99F}"/>
              </a:ext>
            </a:extLst>
          </p:cNvPr>
          <p:cNvSpPr txBox="1">
            <a:spLocks/>
          </p:cNvSpPr>
          <p:nvPr/>
        </p:nvSpPr>
        <p:spPr>
          <a:xfrm>
            <a:off x="1" y="38101"/>
            <a:ext cx="8483599" cy="14168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 b="1" dirty="0">
                <a:solidFill>
                  <a:srgbClr val="233D7B"/>
                </a:solidFill>
                <a:latin typeface="+mn-lt"/>
                <a:cs typeface="+mn-cs"/>
              </a:rPr>
              <a:t>ALR : EPARGNE MORPHINIQUE</a:t>
            </a:r>
            <a:br>
              <a:rPr lang="fr-FR" b="1" dirty="0">
                <a:solidFill>
                  <a:srgbClr val="233D7B"/>
                </a:solidFill>
                <a:latin typeface="+mn-lt"/>
                <a:cs typeface="+mn-cs"/>
              </a:rPr>
            </a:br>
            <a:r>
              <a:rPr lang="fr-FR" b="1" dirty="0">
                <a:solidFill>
                  <a:srgbClr val="233D7B"/>
                </a:solidFill>
                <a:latin typeface="+mn-lt"/>
                <a:cs typeface="+mn-cs"/>
              </a:rPr>
              <a:t>ALR : DOULEUR CHRONIQUE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FDBD9C4-E344-D820-1EAE-91765A711D8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197" t="43296" r="5491" b="7538"/>
          <a:stretch/>
        </p:blipFill>
        <p:spPr>
          <a:xfrm>
            <a:off x="0" y="6340271"/>
            <a:ext cx="1368315" cy="51772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445DD467-F995-486B-1AEC-AD1213F21A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8315" y="178195"/>
            <a:ext cx="5284178" cy="3536493"/>
          </a:xfrm>
          <a:prstGeom prst="rect">
            <a:avLst/>
          </a:prstGeom>
          <a:solidFill>
            <a:srgbClr val="304374">
              <a:alpha val="20000"/>
            </a:srgbClr>
          </a:solidFill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4184CAB-C6AC-ED6B-FDC2-BE8CB56E10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976" y="3585096"/>
            <a:ext cx="5284178" cy="275517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2A5A9D1-ED2D-0193-D6B1-E8860C5D8A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5" r="3718"/>
          <a:stretch/>
        </p:blipFill>
        <p:spPr>
          <a:xfrm>
            <a:off x="6308732" y="3714688"/>
            <a:ext cx="5089202" cy="2755176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A8765EB-0EE9-27B1-AC11-0CF7D69C9E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546"/>
          <a:stretch/>
        </p:blipFill>
        <p:spPr>
          <a:xfrm>
            <a:off x="6652493" y="568853"/>
            <a:ext cx="5284178" cy="2755175"/>
          </a:xfrm>
          <a:prstGeom prst="rect">
            <a:avLst/>
          </a:prstGeom>
          <a:solidFill>
            <a:srgbClr val="304374"/>
          </a:solidFill>
        </p:spPr>
      </p:pic>
      <p:sp>
        <p:nvSpPr>
          <p:cNvPr id="16" name="Ellipse 15">
            <a:extLst>
              <a:ext uri="{FF2B5EF4-FFF2-40B4-BE49-F238E27FC236}">
                <a16:creationId xmlns:a16="http://schemas.microsoft.com/office/drawing/2014/main" id="{B277349A-2EC1-DD9E-67E8-4BE18AFE3CC0}"/>
              </a:ext>
            </a:extLst>
          </p:cNvPr>
          <p:cNvSpPr/>
          <p:nvPr/>
        </p:nvSpPr>
        <p:spPr>
          <a:xfrm>
            <a:off x="3577364" y="965164"/>
            <a:ext cx="3105252" cy="404783"/>
          </a:xfrm>
          <a:prstGeom prst="ellipse">
            <a:avLst/>
          </a:prstGeom>
          <a:solidFill>
            <a:srgbClr val="C00000">
              <a:alpha val="19774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68FF3915-ECE5-EA7F-30FC-8B0E5A1557E1}"/>
              </a:ext>
            </a:extLst>
          </p:cNvPr>
          <p:cNvSpPr/>
          <p:nvPr/>
        </p:nvSpPr>
        <p:spPr>
          <a:xfrm>
            <a:off x="2516774" y="4415252"/>
            <a:ext cx="3105252" cy="404783"/>
          </a:xfrm>
          <a:prstGeom prst="ellipse">
            <a:avLst/>
          </a:prstGeom>
          <a:solidFill>
            <a:srgbClr val="C00000">
              <a:alpha val="19534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A7C78BB4-E3BB-F679-02A4-A663910C7D7E}"/>
              </a:ext>
            </a:extLst>
          </p:cNvPr>
          <p:cNvSpPr/>
          <p:nvPr/>
        </p:nvSpPr>
        <p:spPr>
          <a:xfrm>
            <a:off x="3469051" y="2757232"/>
            <a:ext cx="3105252" cy="404783"/>
          </a:xfrm>
          <a:prstGeom prst="ellipse">
            <a:avLst/>
          </a:prstGeom>
          <a:solidFill>
            <a:srgbClr val="304374">
              <a:alpha val="18655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53736189-CB28-39E5-C2A3-80721BB8B2CC}"/>
              </a:ext>
            </a:extLst>
          </p:cNvPr>
          <p:cNvSpPr/>
          <p:nvPr/>
        </p:nvSpPr>
        <p:spPr>
          <a:xfrm>
            <a:off x="3469051" y="2747712"/>
            <a:ext cx="3105252" cy="404783"/>
          </a:xfrm>
          <a:prstGeom prst="ellipse">
            <a:avLst/>
          </a:prstGeom>
          <a:solidFill>
            <a:srgbClr val="304374">
              <a:alpha val="20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67A9532-ACC5-6D52-FB90-CF86869D2C1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197" t="43296" r="5491" b="7538"/>
          <a:stretch/>
        </p:blipFill>
        <p:spPr>
          <a:xfrm>
            <a:off x="10823685" y="6340271"/>
            <a:ext cx="1368315" cy="517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747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286 -0.01481 L 0.43646 -0.23102 L 0.43646 -0.23079 " pathEditMode="relative" rAng="0" ptsTypes="AAA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80" y="-1081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0.41159 0.22963 L 0.41159 0.23033 " pathEditMode="relative" rAng="0" ptsTypes="AAA">
                                      <p:cBhvr>
                                        <p:cTn id="2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73" y="1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11111E-6 L 0.43347 -0.01158 L 0.43347 -0.01134 " pathEditMode="relative" rAng="0" ptsTypes="AAA">
                                      <p:cBhvr>
                                        <p:cTn id="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67" y="-57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48148E-6 L 0.49258 0.0210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35" y="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2" grpId="2" animBg="1"/>
      <p:bldP spid="22" grpId="3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86DF87CD-27C9-EAAA-D5BE-44DE96BBBB5A}"/>
              </a:ext>
            </a:extLst>
          </p:cNvPr>
          <p:cNvSpPr txBox="1"/>
          <p:nvPr/>
        </p:nvSpPr>
        <p:spPr>
          <a:xfrm>
            <a:off x="9358759" y="6417834"/>
            <a:ext cx="2739532" cy="369332"/>
          </a:xfrm>
          <a:prstGeom prst="rect">
            <a:avLst/>
          </a:prstGeom>
          <a:solidFill>
            <a:srgbClr val="233D7B"/>
          </a:solidFill>
        </p:spPr>
        <p:txBody>
          <a:bodyPr wrap="none" rtlCol="0">
            <a:spAutoFit/>
          </a:bodyPr>
          <a:lstStyle/>
          <a:p>
            <a:pPr algn="r"/>
            <a:r>
              <a:rPr lang="fr-FR" sz="1800" dirty="0">
                <a:solidFill>
                  <a:schemeClr val="bg1"/>
                </a:solidFill>
              </a:rPr>
              <a:t>Wu et al. </a:t>
            </a:r>
            <a:r>
              <a:rPr lang="fr-FR" sz="1800" dirty="0" err="1">
                <a:solidFill>
                  <a:schemeClr val="bg1"/>
                </a:solidFill>
              </a:rPr>
              <a:t>Arthroscopy</a:t>
            </a:r>
            <a:r>
              <a:rPr lang="fr-FR" sz="1800" dirty="0">
                <a:solidFill>
                  <a:schemeClr val="bg1"/>
                </a:solidFill>
              </a:rPr>
              <a:t> 2022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718DECB-AFAA-F36C-00EC-C4410B432E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69"/>
          <a:stretch/>
        </p:blipFill>
        <p:spPr>
          <a:xfrm>
            <a:off x="141835" y="561696"/>
            <a:ext cx="3842966" cy="604316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F8B7C23-2193-36DD-7722-5169635B8987}"/>
              </a:ext>
            </a:extLst>
          </p:cNvPr>
          <p:cNvSpPr txBox="1"/>
          <p:nvPr/>
        </p:nvSpPr>
        <p:spPr>
          <a:xfrm>
            <a:off x="4225945" y="3258725"/>
            <a:ext cx="7632834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i="0" dirty="0">
                <a:solidFill>
                  <a:srgbClr val="2E2E2E"/>
                </a:solidFill>
                <a:effectLst/>
              </a:rPr>
              <a:t>RFA </a:t>
            </a:r>
            <a:r>
              <a:rPr lang="fr-FR" sz="2200" b="1" i="0" dirty="0" err="1">
                <a:solidFill>
                  <a:srgbClr val="2E2E2E"/>
                </a:solidFill>
                <a:effectLst/>
              </a:rPr>
              <a:t>is</a:t>
            </a:r>
            <a:r>
              <a:rPr lang="fr-FR" sz="2200" b="1" i="0" dirty="0">
                <a:solidFill>
                  <a:srgbClr val="2E2E2E"/>
                </a:solidFill>
                <a:effectLst/>
              </a:rPr>
              <a:t> effective in </a:t>
            </a:r>
            <a:r>
              <a:rPr lang="fr-FR" sz="2200" b="1" i="0" dirty="0" err="1">
                <a:solidFill>
                  <a:srgbClr val="2E2E2E"/>
                </a:solidFill>
                <a:effectLst/>
              </a:rPr>
              <a:t>improving</a:t>
            </a:r>
            <a:r>
              <a:rPr lang="fr-FR" sz="2200" b="1" i="0" dirty="0">
                <a:solidFill>
                  <a:srgbClr val="2E2E2E"/>
                </a:solidFill>
                <a:effectLst/>
              </a:rPr>
              <a:t> </a:t>
            </a:r>
            <a:r>
              <a:rPr lang="fr-FR" sz="2200" b="1" i="0" dirty="0" err="1">
                <a:solidFill>
                  <a:srgbClr val="2E2E2E"/>
                </a:solidFill>
                <a:effectLst/>
              </a:rPr>
              <a:t>both</a:t>
            </a:r>
            <a:r>
              <a:rPr lang="fr-FR" sz="2200" b="1" i="0" dirty="0">
                <a:solidFill>
                  <a:srgbClr val="2E2E2E"/>
                </a:solidFill>
                <a:effectLst/>
              </a:rPr>
              <a:t> </a:t>
            </a:r>
            <a:r>
              <a:rPr lang="fr-FR" sz="2200" b="1" i="0" dirty="0" err="1">
                <a:solidFill>
                  <a:srgbClr val="2E2E2E"/>
                </a:solidFill>
                <a:effectLst/>
              </a:rPr>
              <a:t>knee</a:t>
            </a:r>
            <a:r>
              <a:rPr lang="fr-FR" sz="2200" b="1" i="0" dirty="0">
                <a:solidFill>
                  <a:srgbClr val="2E2E2E"/>
                </a:solidFill>
                <a:effectLst/>
              </a:rPr>
              <a:t> pain and </a:t>
            </a:r>
            <a:r>
              <a:rPr lang="fr-FR" sz="2200" b="1" i="0" dirty="0" err="1">
                <a:solidFill>
                  <a:srgbClr val="2E2E2E"/>
                </a:solidFill>
                <a:effectLst/>
              </a:rPr>
              <a:t>function</a:t>
            </a:r>
            <a:r>
              <a:rPr lang="fr-FR" sz="2200" b="1" i="0" dirty="0">
                <a:solidFill>
                  <a:srgbClr val="2E2E2E"/>
                </a:solidFill>
                <a:effectLst/>
              </a:rPr>
              <a:t> </a:t>
            </a:r>
            <a:r>
              <a:rPr lang="fr-FR" sz="2000" b="0" i="0" dirty="0">
                <a:solidFill>
                  <a:srgbClr val="2E2E2E"/>
                </a:solidFill>
                <a:effectLst/>
              </a:rPr>
              <a:t>in patients </a:t>
            </a:r>
            <a:r>
              <a:rPr lang="fr-FR" sz="2000" b="0" i="0" dirty="0" err="1">
                <a:solidFill>
                  <a:srgbClr val="2E2E2E"/>
                </a:solidFill>
                <a:effectLst/>
              </a:rPr>
              <a:t>with</a:t>
            </a:r>
            <a:r>
              <a:rPr lang="fr-FR" sz="2000" b="0" i="0" dirty="0">
                <a:solidFill>
                  <a:srgbClr val="2E2E2E"/>
                </a:solidFill>
                <a:effectLst/>
              </a:rPr>
              <a:t> </a:t>
            </a:r>
            <a:r>
              <a:rPr lang="fr-FR" sz="2000" b="0" i="0" dirty="0" err="1">
                <a:solidFill>
                  <a:srgbClr val="2E2E2E"/>
                </a:solidFill>
                <a:effectLst/>
              </a:rPr>
              <a:t>Knee</a:t>
            </a:r>
            <a:r>
              <a:rPr lang="fr-FR" sz="2000" b="0" i="0" dirty="0">
                <a:solidFill>
                  <a:srgbClr val="2E2E2E"/>
                </a:solidFill>
                <a:effectLst/>
              </a:rPr>
              <a:t> </a:t>
            </a:r>
            <a:r>
              <a:rPr lang="fr-FR" sz="2000" b="0" i="0" dirty="0" err="1">
                <a:solidFill>
                  <a:srgbClr val="2E2E2E"/>
                </a:solidFill>
                <a:effectLst/>
              </a:rPr>
              <a:t>Osteoarthritis</a:t>
            </a:r>
            <a:r>
              <a:rPr lang="fr-FR" sz="2000" b="0" i="0" dirty="0">
                <a:solidFill>
                  <a:srgbClr val="2E2E2E"/>
                </a:solidFill>
                <a:effectLst/>
              </a:rPr>
              <a:t>, at least in the short </a:t>
            </a:r>
            <a:r>
              <a:rPr lang="fr-FR" sz="2000" b="0" i="0" dirty="0" err="1">
                <a:solidFill>
                  <a:srgbClr val="2E2E2E"/>
                </a:solidFill>
                <a:effectLst/>
              </a:rPr>
              <a:t>term</a:t>
            </a:r>
            <a:r>
              <a:rPr lang="fr-FR" sz="2000" b="0" i="0" dirty="0">
                <a:solidFill>
                  <a:srgbClr val="2E2E2E"/>
                </a:solidFill>
                <a:effectLst/>
              </a:rPr>
              <a:t> (6 </a:t>
            </a:r>
            <a:r>
              <a:rPr lang="fr-FR" sz="2000" b="0" i="0" dirty="0" err="1">
                <a:solidFill>
                  <a:srgbClr val="2E2E2E"/>
                </a:solidFill>
                <a:effectLst/>
              </a:rPr>
              <a:t>months</a:t>
            </a:r>
            <a:r>
              <a:rPr lang="fr-FR" sz="2000" b="0" i="0" dirty="0">
                <a:solidFill>
                  <a:srgbClr val="2E2E2E"/>
                </a:solidFill>
                <a:effectLst/>
              </a:rPr>
              <a:t>). Patients </a:t>
            </a:r>
            <a:r>
              <a:rPr lang="fr-FR" sz="2000" b="0" i="0" dirty="0" err="1">
                <a:solidFill>
                  <a:srgbClr val="2E2E2E"/>
                </a:solidFill>
                <a:effectLst/>
              </a:rPr>
              <a:t>respond</a:t>
            </a:r>
            <a:r>
              <a:rPr lang="fr-FR" sz="2000" b="0" i="0" dirty="0">
                <a:solidFill>
                  <a:srgbClr val="2E2E2E"/>
                </a:solidFill>
                <a:effectLst/>
              </a:rPr>
              <a:t> </a:t>
            </a:r>
            <a:r>
              <a:rPr lang="fr-FR" sz="2000" b="0" i="0" dirty="0" err="1">
                <a:solidFill>
                  <a:srgbClr val="2E2E2E"/>
                </a:solidFill>
                <a:effectLst/>
              </a:rPr>
              <a:t>better</a:t>
            </a:r>
            <a:r>
              <a:rPr lang="fr-FR" sz="2000" b="0" i="0" dirty="0">
                <a:solidFill>
                  <a:srgbClr val="2E2E2E"/>
                </a:solidFill>
                <a:effectLst/>
              </a:rPr>
              <a:t> to the </a:t>
            </a:r>
            <a:r>
              <a:rPr lang="fr-FR" sz="2000" b="0" i="0" dirty="0" err="1">
                <a:solidFill>
                  <a:srgbClr val="2E2E2E"/>
                </a:solidFill>
                <a:effectLst/>
              </a:rPr>
              <a:t>cooled</a:t>
            </a:r>
            <a:r>
              <a:rPr lang="fr-FR" sz="2000" b="0" i="0" dirty="0">
                <a:solidFill>
                  <a:srgbClr val="2E2E2E"/>
                </a:solidFill>
                <a:effectLst/>
              </a:rPr>
              <a:t> </a:t>
            </a:r>
            <a:r>
              <a:rPr lang="fr-FR" sz="2000" b="0" i="0" dirty="0" err="1">
                <a:solidFill>
                  <a:srgbClr val="2E2E2E"/>
                </a:solidFill>
                <a:effectLst/>
              </a:rPr>
              <a:t>modality</a:t>
            </a:r>
            <a:r>
              <a:rPr lang="fr-FR" sz="2000" b="0" i="0" dirty="0">
                <a:solidFill>
                  <a:srgbClr val="2E2E2E"/>
                </a:solidFill>
                <a:effectLst/>
              </a:rPr>
              <a:t> </a:t>
            </a:r>
            <a:r>
              <a:rPr lang="fr-FR" sz="2000" b="0" i="0" dirty="0" err="1">
                <a:solidFill>
                  <a:srgbClr val="2E2E2E"/>
                </a:solidFill>
                <a:effectLst/>
              </a:rPr>
              <a:t>than</a:t>
            </a:r>
            <a:r>
              <a:rPr lang="fr-FR" sz="2000" b="0" i="0" dirty="0">
                <a:solidFill>
                  <a:srgbClr val="2E2E2E"/>
                </a:solidFill>
                <a:effectLst/>
              </a:rPr>
              <a:t> the </a:t>
            </a:r>
            <a:r>
              <a:rPr lang="fr-FR" sz="2000" b="0" i="0" dirty="0" err="1">
                <a:solidFill>
                  <a:srgbClr val="2E2E2E"/>
                </a:solidFill>
                <a:effectLst/>
              </a:rPr>
              <a:t>conventional</a:t>
            </a:r>
            <a:r>
              <a:rPr lang="fr-FR" sz="2000" b="0" i="0" dirty="0">
                <a:solidFill>
                  <a:srgbClr val="2E2E2E"/>
                </a:solidFill>
                <a:effectLst/>
              </a:rPr>
              <a:t> and </a:t>
            </a:r>
            <a:r>
              <a:rPr lang="fr-FR" sz="2000" b="0" i="0" dirty="0" err="1">
                <a:solidFill>
                  <a:srgbClr val="2E2E2E"/>
                </a:solidFill>
                <a:effectLst/>
              </a:rPr>
              <a:t>pulsed</a:t>
            </a:r>
            <a:r>
              <a:rPr lang="fr-FR" sz="2000" b="0" i="0" dirty="0">
                <a:solidFill>
                  <a:srgbClr val="2E2E2E"/>
                </a:solidFill>
                <a:effectLst/>
              </a:rPr>
              <a:t> </a:t>
            </a:r>
            <a:r>
              <a:rPr lang="fr-FR" sz="2000" b="0" i="0" dirty="0" err="1">
                <a:solidFill>
                  <a:srgbClr val="2E2E2E"/>
                </a:solidFill>
                <a:effectLst/>
              </a:rPr>
              <a:t>modalities</a:t>
            </a:r>
            <a:r>
              <a:rPr lang="fr-FR" sz="2000" b="0" i="0" dirty="0">
                <a:solidFill>
                  <a:srgbClr val="2E2E2E"/>
                </a:solidFill>
                <a:effectLst/>
              </a:rPr>
              <a:t>. </a:t>
            </a:r>
            <a:r>
              <a:rPr lang="fr-FR" sz="2000" b="0" i="0" dirty="0" err="1">
                <a:solidFill>
                  <a:srgbClr val="2E2E2E"/>
                </a:solidFill>
                <a:effectLst/>
              </a:rPr>
              <a:t>Bipolar</a:t>
            </a:r>
            <a:r>
              <a:rPr lang="fr-FR" sz="2000" b="0" i="0" dirty="0">
                <a:solidFill>
                  <a:srgbClr val="2E2E2E"/>
                </a:solidFill>
                <a:effectLst/>
              </a:rPr>
              <a:t> </a:t>
            </a:r>
            <a:r>
              <a:rPr lang="fr-FR" sz="2000" b="0" i="0" dirty="0" err="1">
                <a:solidFill>
                  <a:srgbClr val="2E2E2E"/>
                </a:solidFill>
                <a:effectLst/>
              </a:rPr>
              <a:t>is</a:t>
            </a:r>
            <a:r>
              <a:rPr lang="fr-FR" sz="2000" b="0" i="0" dirty="0">
                <a:solidFill>
                  <a:srgbClr val="2E2E2E"/>
                </a:solidFill>
                <a:effectLst/>
              </a:rPr>
              <a:t> more effective </a:t>
            </a:r>
            <a:r>
              <a:rPr lang="fr-FR" sz="2000" b="0" i="0" dirty="0" err="1">
                <a:solidFill>
                  <a:srgbClr val="2E2E2E"/>
                </a:solidFill>
                <a:effectLst/>
              </a:rPr>
              <a:t>than</a:t>
            </a:r>
            <a:r>
              <a:rPr lang="fr-FR" sz="2000" b="0" i="0" dirty="0">
                <a:solidFill>
                  <a:srgbClr val="2E2E2E"/>
                </a:solidFill>
                <a:effectLst/>
              </a:rPr>
              <a:t> </a:t>
            </a:r>
            <a:r>
              <a:rPr lang="fr-FR" sz="2000" b="0" i="0" dirty="0" err="1">
                <a:solidFill>
                  <a:srgbClr val="2E2E2E"/>
                </a:solidFill>
                <a:effectLst/>
              </a:rPr>
              <a:t>monopolar</a:t>
            </a:r>
            <a:r>
              <a:rPr lang="fr-FR" sz="2000" b="0" i="0" dirty="0">
                <a:solidFill>
                  <a:srgbClr val="2E2E2E"/>
                </a:solidFill>
                <a:effectLst/>
              </a:rPr>
              <a:t> for </a:t>
            </a:r>
            <a:r>
              <a:rPr lang="fr-FR" sz="2000" b="0" i="0" dirty="0" err="1">
                <a:solidFill>
                  <a:srgbClr val="2E2E2E"/>
                </a:solidFill>
                <a:effectLst/>
              </a:rPr>
              <a:t>improving</a:t>
            </a:r>
            <a:r>
              <a:rPr lang="fr-FR" sz="2000" b="0" i="0" dirty="0">
                <a:solidFill>
                  <a:srgbClr val="2E2E2E"/>
                </a:solidFill>
                <a:effectLst/>
              </a:rPr>
              <a:t> pain and </a:t>
            </a:r>
            <a:r>
              <a:rPr lang="fr-FR" sz="2000" b="0" i="0" dirty="0" err="1">
                <a:solidFill>
                  <a:srgbClr val="2E2E2E"/>
                </a:solidFill>
                <a:effectLst/>
              </a:rPr>
              <a:t>function</a:t>
            </a:r>
            <a:r>
              <a:rPr lang="fr-FR" sz="2000" b="0" i="0" dirty="0">
                <a:solidFill>
                  <a:srgbClr val="2E2E2E"/>
                </a:solidFill>
                <a:effectLst/>
              </a:rPr>
              <a:t> in </a:t>
            </a:r>
            <a:r>
              <a:rPr lang="fr-FR" sz="2000" b="0" i="0" dirty="0" err="1">
                <a:solidFill>
                  <a:srgbClr val="2E2E2E"/>
                </a:solidFill>
                <a:effectLst/>
              </a:rPr>
              <a:t>conventional</a:t>
            </a:r>
            <a:r>
              <a:rPr lang="fr-FR" sz="2000" b="0" i="0" dirty="0">
                <a:solidFill>
                  <a:srgbClr val="2E2E2E"/>
                </a:solidFill>
                <a:effectLst/>
              </a:rPr>
              <a:t> and </a:t>
            </a:r>
            <a:r>
              <a:rPr lang="fr-FR" sz="2000" b="0" i="0" dirty="0" err="1">
                <a:solidFill>
                  <a:srgbClr val="2E2E2E"/>
                </a:solidFill>
                <a:effectLst/>
              </a:rPr>
              <a:t>pulsed</a:t>
            </a:r>
            <a:r>
              <a:rPr lang="fr-FR" sz="2000" b="0" i="0" dirty="0">
                <a:solidFill>
                  <a:srgbClr val="2E2E2E"/>
                </a:solidFill>
                <a:effectLst/>
              </a:rPr>
              <a:t> </a:t>
            </a:r>
            <a:r>
              <a:rPr lang="fr-FR" sz="2000" b="0" i="0" dirty="0" err="1">
                <a:solidFill>
                  <a:srgbClr val="2E2E2E"/>
                </a:solidFill>
                <a:effectLst/>
              </a:rPr>
              <a:t>modalities</a:t>
            </a:r>
            <a:r>
              <a:rPr lang="fr-FR" sz="2000" b="0" i="0" dirty="0">
                <a:solidFill>
                  <a:srgbClr val="2E2E2E"/>
                </a:solidFill>
                <a:effectLst/>
              </a:rPr>
              <a:t>. </a:t>
            </a:r>
            <a:r>
              <a:rPr lang="fr-FR" sz="2200" b="1" i="0" dirty="0" err="1">
                <a:solidFill>
                  <a:srgbClr val="2E2E2E"/>
                </a:solidFill>
                <a:effectLst/>
              </a:rPr>
              <a:t>Fluoroscopy</a:t>
            </a:r>
            <a:r>
              <a:rPr lang="fr-FR" sz="2200" b="1" i="0" dirty="0">
                <a:solidFill>
                  <a:srgbClr val="2E2E2E"/>
                </a:solidFill>
                <a:effectLst/>
              </a:rPr>
              <a:t> and </a:t>
            </a:r>
            <a:r>
              <a:rPr lang="fr-FR" sz="2200" b="1" i="0" dirty="0" err="1">
                <a:solidFill>
                  <a:srgbClr val="2E2E2E"/>
                </a:solidFill>
                <a:effectLst/>
              </a:rPr>
              <a:t>ultrasound</a:t>
            </a:r>
            <a:r>
              <a:rPr lang="fr-FR" sz="2200" b="1" i="0" dirty="0">
                <a:solidFill>
                  <a:srgbClr val="2E2E2E"/>
                </a:solidFill>
                <a:effectLst/>
              </a:rPr>
              <a:t> guidance </a:t>
            </a:r>
            <a:r>
              <a:rPr lang="fr-FR" sz="2200" b="1" i="0" dirty="0" err="1">
                <a:solidFill>
                  <a:srgbClr val="2E2E2E"/>
                </a:solidFill>
                <a:effectLst/>
              </a:rPr>
              <a:t>showed</a:t>
            </a:r>
            <a:r>
              <a:rPr lang="fr-FR" sz="2200" b="1" i="0" dirty="0">
                <a:solidFill>
                  <a:srgbClr val="2E2E2E"/>
                </a:solidFill>
                <a:effectLst/>
              </a:rPr>
              <a:t> no </a:t>
            </a:r>
            <a:r>
              <a:rPr lang="fr-FR" sz="2200" b="1" i="0" dirty="0" err="1">
                <a:solidFill>
                  <a:srgbClr val="2E2E2E"/>
                </a:solidFill>
                <a:effectLst/>
              </a:rPr>
              <a:t>differences</a:t>
            </a:r>
            <a:r>
              <a:rPr lang="fr-FR" sz="2200" b="1" i="0" dirty="0">
                <a:solidFill>
                  <a:srgbClr val="2E2E2E"/>
                </a:solidFill>
                <a:effectLst/>
              </a:rPr>
              <a:t> in </a:t>
            </a:r>
            <a:r>
              <a:rPr lang="fr-FR" sz="2200" b="1" i="0" dirty="0" err="1">
                <a:solidFill>
                  <a:srgbClr val="2E2E2E"/>
                </a:solidFill>
                <a:effectLst/>
              </a:rPr>
              <a:t>improving</a:t>
            </a:r>
            <a:r>
              <a:rPr lang="fr-FR" sz="2200" b="1" i="0" dirty="0">
                <a:solidFill>
                  <a:srgbClr val="2E2E2E"/>
                </a:solidFill>
                <a:effectLst/>
              </a:rPr>
              <a:t> pain and </a:t>
            </a:r>
            <a:r>
              <a:rPr lang="fr-FR" sz="2200" b="1" i="0" dirty="0" err="1">
                <a:solidFill>
                  <a:srgbClr val="2E2E2E"/>
                </a:solidFill>
                <a:effectLst/>
              </a:rPr>
              <a:t>function</a:t>
            </a:r>
            <a:r>
              <a:rPr lang="fr-FR" sz="2000" b="0" i="0" dirty="0">
                <a:solidFill>
                  <a:srgbClr val="2E2E2E"/>
                </a:solidFill>
                <a:effectLst/>
              </a:rPr>
              <a:t>. The </a:t>
            </a:r>
            <a:r>
              <a:rPr lang="fr-FR" sz="2000" b="0" i="0" dirty="0" err="1">
                <a:solidFill>
                  <a:srgbClr val="2E2E2E"/>
                </a:solidFill>
                <a:effectLst/>
              </a:rPr>
              <a:t>effectiveness</a:t>
            </a:r>
            <a:r>
              <a:rPr lang="fr-FR" sz="2000" b="0" i="0" dirty="0">
                <a:solidFill>
                  <a:srgbClr val="2E2E2E"/>
                </a:solidFill>
                <a:effectLst/>
              </a:rPr>
              <a:t> of RFA in </a:t>
            </a:r>
            <a:r>
              <a:rPr lang="fr-FR" sz="2000" b="0" i="0" dirty="0" err="1">
                <a:solidFill>
                  <a:srgbClr val="2E2E2E"/>
                </a:solidFill>
                <a:effectLst/>
              </a:rPr>
              <a:t>cooled</a:t>
            </a:r>
            <a:r>
              <a:rPr lang="fr-FR" sz="2000" b="0" i="0" dirty="0">
                <a:solidFill>
                  <a:srgbClr val="2E2E2E"/>
                </a:solidFill>
                <a:effectLst/>
              </a:rPr>
              <a:t> </a:t>
            </a:r>
            <a:r>
              <a:rPr lang="fr-FR" sz="2000" b="0" i="0" dirty="0" err="1">
                <a:solidFill>
                  <a:srgbClr val="2E2E2E"/>
                </a:solidFill>
                <a:effectLst/>
              </a:rPr>
              <a:t>modality</a:t>
            </a:r>
            <a:r>
              <a:rPr lang="fr-FR" sz="2000" b="0" i="0" dirty="0">
                <a:solidFill>
                  <a:srgbClr val="2E2E2E"/>
                </a:solidFill>
                <a:effectLst/>
              </a:rPr>
              <a:t> </a:t>
            </a:r>
            <a:r>
              <a:rPr lang="fr-FR" sz="2000" b="0" i="0" dirty="0" err="1">
                <a:solidFill>
                  <a:srgbClr val="2E2E2E"/>
                </a:solidFill>
                <a:effectLst/>
              </a:rPr>
              <a:t>using</a:t>
            </a:r>
            <a:r>
              <a:rPr lang="fr-FR" sz="2000" b="0" i="0" dirty="0">
                <a:solidFill>
                  <a:srgbClr val="2E2E2E"/>
                </a:solidFill>
                <a:effectLst/>
              </a:rPr>
              <a:t> </a:t>
            </a:r>
            <a:r>
              <a:rPr lang="fr-FR" sz="2000" b="0" i="0" dirty="0" err="1">
                <a:solidFill>
                  <a:srgbClr val="2E2E2E"/>
                </a:solidFill>
                <a:effectLst/>
              </a:rPr>
              <a:t>bipolar</a:t>
            </a:r>
            <a:r>
              <a:rPr lang="fr-FR" sz="2000" b="0" i="0" dirty="0">
                <a:solidFill>
                  <a:srgbClr val="2E2E2E"/>
                </a:solidFill>
                <a:effectLst/>
              </a:rPr>
              <a:t> or in combination </a:t>
            </a:r>
            <a:r>
              <a:rPr lang="fr-FR" sz="2000" b="0" i="0" dirty="0" err="1">
                <a:solidFill>
                  <a:srgbClr val="2E2E2E"/>
                </a:solidFill>
                <a:effectLst/>
              </a:rPr>
              <a:t>with</a:t>
            </a:r>
            <a:r>
              <a:rPr lang="fr-FR" sz="2000" b="0" i="0" dirty="0">
                <a:solidFill>
                  <a:srgbClr val="2E2E2E"/>
                </a:solidFill>
                <a:effectLst/>
              </a:rPr>
              <a:t> </a:t>
            </a:r>
            <a:r>
              <a:rPr lang="fr-FR" sz="2000" b="0" i="0" dirty="0" err="1">
                <a:solidFill>
                  <a:srgbClr val="2E2E2E"/>
                </a:solidFill>
                <a:effectLst/>
              </a:rPr>
              <a:t>various</a:t>
            </a:r>
            <a:r>
              <a:rPr lang="fr-FR" sz="2000" b="0" i="0" dirty="0">
                <a:solidFill>
                  <a:srgbClr val="2E2E2E"/>
                </a:solidFill>
                <a:effectLst/>
              </a:rPr>
              <a:t> </a:t>
            </a:r>
            <a:r>
              <a:rPr lang="fr-FR" sz="2000" b="0" i="0" dirty="0" err="1">
                <a:solidFill>
                  <a:srgbClr val="2E2E2E"/>
                </a:solidFill>
                <a:effectLst/>
              </a:rPr>
              <a:t>intra-articular</a:t>
            </a:r>
            <a:r>
              <a:rPr lang="fr-FR" sz="2000" b="0" i="0" dirty="0">
                <a:solidFill>
                  <a:srgbClr val="2E2E2E"/>
                </a:solidFill>
                <a:effectLst/>
              </a:rPr>
              <a:t> injections </a:t>
            </a:r>
            <a:r>
              <a:rPr lang="fr-FR" sz="2000" b="0" i="0" dirty="0" err="1">
                <a:solidFill>
                  <a:srgbClr val="2E2E2E"/>
                </a:solidFill>
                <a:effectLst/>
              </a:rPr>
              <a:t>remains</a:t>
            </a:r>
            <a:r>
              <a:rPr lang="fr-FR" sz="2000" b="0" i="0" dirty="0">
                <a:solidFill>
                  <a:srgbClr val="2E2E2E"/>
                </a:solidFill>
                <a:effectLst/>
              </a:rPr>
              <a:t> to </a:t>
            </a:r>
            <a:r>
              <a:rPr lang="fr-FR" sz="2000" b="0" i="0" dirty="0" err="1">
                <a:solidFill>
                  <a:srgbClr val="2E2E2E"/>
                </a:solidFill>
                <a:effectLst/>
              </a:rPr>
              <a:t>be</a:t>
            </a:r>
            <a:r>
              <a:rPr lang="fr-FR" sz="2000" b="0" i="0" dirty="0">
                <a:solidFill>
                  <a:srgbClr val="2E2E2E"/>
                </a:solidFill>
                <a:effectLst/>
              </a:rPr>
              <a:t> </a:t>
            </a:r>
            <a:r>
              <a:rPr lang="fr-FR" sz="2000" b="0" i="0" dirty="0" err="1">
                <a:solidFill>
                  <a:srgbClr val="2E2E2E"/>
                </a:solidFill>
                <a:effectLst/>
              </a:rPr>
              <a:t>compared</a:t>
            </a:r>
            <a:r>
              <a:rPr lang="fr-FR" sz="2000" b="0" i="0" dirty="0">
                <a:solidFill>
                  <a:srgbClr val="2E2E2E"/>
                </a:solidFill>
                <a:effectLst/>
              </a:rPr>
              <a:t>.</a:t>
            </a:r>
            <a:endParaRPr lang="fr-FR" sz="2000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2C48C3F0-0B53-25EC-8865-06B39AE18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"/>
            <a:ext cx="12191999" cy="910167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fr-FR" b="1" dirty="0">
                <a:solidFill>
                  <a:srgbClr val="233D7B"/>
                </a:solidFill>
                <a:latin typeface="+mn-lt"/>
                <a:cs typeface="+mn-cs"/>
              </a:rPr>
              <a:t>ECHOGUIDAGE AU SERVICE DE LA DOULEUR </a:t>
            </a:r>
          </a:p>
        </p:txBody>
      </p:sp>
      <p:sp>
        <p:nvSpPr>
          <p:cNvPr id="8" name="Espace réservé du texte 6">
            <a:extLst>
              <a:ext uri="{FF2B5EF4-FFF2-40B4-BE49-F238E27FC236}">
                <a16:creationId xmlns:a16="http://schemas.microsoft.com/office/drawing/2014/main" id="{F7657925-DA86-0E26-23F8-09A634D9C7D4}"/>
              </a:ext>
            </a:extLst>
          </p:cNvPr>
          <p:cNvSpPr txBox="1">
            <a:spLocks/>
          </p:cNvSpPr>
          <p:nvPr/>
        </p:nvSpPr>
        <p:spPr>
          <a:xfrm>
            <a:off x="5483516" y="1355393"/>
            <a:ext cx="5245009" cy="148981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dirty="0"/>
              <a:t>21 RCT – 1818 patients </a:t>
            </a:r>
          </a:p>
          <a:p>
            <a:pPr marL="0" indent="0">
              <a:buNone/>
            </a:pPr>
            <a:endParaRPr lang="fr-FR" sz="1800" dirty="0"/>
          </a:p>
          <a:p>
            <a:pPr marL="0" indent="0">
              <a:buNone/>
            </a:pPr>
            <a:r>
              <a:rPr lang="fr-FR" sz="1800" dirty="0"/>
              <a:t>RF – Injection </a:t>
            </a:r>
            <a:r>
              <a:rPr lang="fr-FR" sz="1800" dirty="0" err="1"/>
              <a:t>intraarticulaire</a:t>
            </a:r>
            <a:r>
              <a:rPr lang="fr-FR" sz="1800" dirty="0"/>
              <a:t> </a:t>
            </a:r>
          </a:p>
          <a:p>
            <a:pPr marL="0" indent="0">
              <a:buNone/>
            </a:pPr>
            <a:r>
              <a:rPr lang="fr-FR" sz="1800" dirty="0"/>
              <a:t>AINS – Exercices – Placebo</a:t>
            </a:r>
          </a:p>
        </p:txBody>
      </p:sp>
      <p:pic>
        <p:nvPicPr>
          <p:cNvPr id="9" name="Image 14">
            <a:extLst>
              <a:ext uri="{FF2B5EF4-FFF2-40B4-BE49-F238E27FC236}">
                <a16:creationId xmlns:a16="http://schemas.microsoft.com/office/drawing/2014/main" id="{3F1EB82C-20B7-D3F4-16B1-A43AC999F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064" y="1164219"/>
            <a:ext cx="664633" cy="702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15" descr="Une image contenant texte, signe, extérieur, graphiques vectoriels&#10;&#10;Description générée automatiquement">
            <a:extLst>
              <a:ext uri="{FF2B5EF4-FFF2-40B4-BE49-F238E27FC236}">
                <a16:creationId xmlns:a16="http://schemas.microsoft.com/office/drawing/2014/main" id="{57786D29-10F5-E4A3-D0F2-E5633EA78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013" y="2101392"/>
            <a:ext cx="702733" cy="702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7AE0A37-CDE6-A403-FDC4-B5C91A05EBC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197" t="43296" r="5491" b="7538"/>
          <a:stretch/>
        </p:blipFill>
        <p:spPr>
          <a:xfrm>
            <a:off x="0" y="6340271"/>
            <a:ext cx="1368315" cy="517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0505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re 1">
            <a:extLst>
              <a:ext uri="{FF2B5EF4-FFF2-40B4-BE49-F238E27FC236}">
                <a16:creationId xmlns:a16="http://schemas.microsoft.com/office/drawing/2014/main" id="{77E9F1EA-BE21-89A4-4CCF-D8A7FD49FA2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04333"/>
          </a:xfrm>
          <a:prstGeom prst="rect">
            <a:avLst/>
          </a:prstGeom>
        </p:spPr>
        <p:txBody>
          <a:bodyPr lIns="91440" tIns="45720" rIns="91440" bIns="4572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SzPct val="100000"/>
              <a:defRPr/>
            </a:pPr>
            <a:r>
              <a:rPr lang="fr-FR" b="1" dirty="0">
                <a:solidFill>
                  <a:schemeClr val="bg1"/>
                </a:solidFill>
                <a:latin typeface="+mn-lt"/>
              </a:rPr>
              <a:t>ANEST-ANALGESIE LOCOREGIONALE</a:t>
            </a:r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11D26764-B16A-5255-9BEB-FC97162E37C2}"/>
              </a:ext>
            </a:extLst>
          </p:cNvPr>
          <p:cNvSpPr txBox="1">
            <a:spLocks/>
          </p:cNvSpPr>
          <p:nvPr/>
        </p:nvSpPr>
        <p:spPr>
          <a:xfrm>
            <a:off x="1" y="1"/>
            <a:ext cx="11814839" cy="15543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 b="1" dirty="0">
                <a:solidFill>
                  <a:srgbClr val="233D7B"/>
                </a:solidFill>
                <a:latin typeface="+mn-lt"/>
                <a:cs typeface="+mn-cs"/>
              </a:rPr>
              <a:t>DOULEUR INTERMEDIAIRE </a:t>
            </a:r>
          </a:p>
          <a:p>
            <a:pPr>
              <a:defRPr/>
            </a:pPr>
            <a:r>
              <a:rPr lang="fr-FR" b="1" dirty="0">
                <a:solidFill>
                  <a:srgbClr val="233D7B"/>
                </a:solidFill>
                <a:latin typeface="+mn-lt"/>
                <a:cs typeface="+mn-cs"/>
              </a:rPr>
              <a:t>DOULEUR CHRONIQUE</a:t>
            </a: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22C2353B-23B3-7222-9FAF-6E46ABE547F1}"/>
              </a:ext>
            </a:extLst>
          </p:cNvPr>
          <p:cNvGrpSpPr/>
          <p:nvPr/>
        </p:nvGrpSpPr>
        <p:grpSpPr>
          <a:xfrm>
            <a:off x="545168" y="1677397"/>
            <a:ext cx="4315027" cy="3046988"/>
            <a:chOff x="52278" y="1367555"/>
            <a:chExt cx="4315027" cy="3046988"/>
          </a:xfrm>
        </p:grpSpPr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27390A88-D2C3-635A-FBDE-CFBA71935910}"/>
                </a:ext>
              </a:extLst>
            </p:cNvPr>
            <p:cNvSpPr txBox="1"/>
            <p:nvPr/>
          </p:nvSpPr>
          <p:spPr>
            <a:xfrm>
              <a:off x="52278" y="1367555"/>
              <a:ext cx="4315027" cy="30469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200" dirty="0"/>
                <a:t>Traitement de 1</a:t>
              </a:r>
              <a:r>
                <a:rPr lang="fr-FR" sz="3200" baseline="30000" dirty="0"/>
                <a:t>ère</a:t>
              </a:r>
              <a:r>
                <a:rPr lang="fr-FR" sz="3200" dirty="0"/>
                <a:t> Ligne </a:t>
              </a:r>
            </a:p>
            <a:p>
              <a:endParaRPr lang="fr-FR" sz="3200" dirty="0"/>
            </a:p>
            <a:p>
              <a:r>
                <a:rPr lang="fr-FR" sz="3200" dirty="0"/>
                <a:t>Inefficace : Bloc test </a:t>
              </a:r>
            </a:p>
            <a:p>
              <a:endParaRPr lang="fr-FR" sz="3200" dirty="0"/>
            </a:p>
            <a:p>
              <a:r>
                <a:rPr lang="fr-FR" sz="3200" dirty="0"/>
                <a:t>	         Positif </a:t>
              </a:r>
            </a:p>
            <a:p>
              <a:r>
                <a:rPr lang="fr-FR" sz="3200" dirty="0"/>
                <a:t>               Radiofréquence </a:t>
              </a:r>
            </a:p>
          </p:txBody>
        </p:sp>
        <p:sp>
          <p:nvSpPr>
            <p:cNvPr id="24" name="Flèche vers le bas 23">
              <a:extLst>
                <a:ext uri="{FF2B5EF4-FFF2-40B4-BE49-F238E27FC236}">
                  <a16:creationId xmlns:a16="http://schemas.microsoft.com/office/drawing/2014/main" id="{E09321CB-252F-AA50-D211-789435F4BB84}"/>
                </a:ext>
              </a:extLst>
            </p:cNvPr>
            <p:cNvSpPr/>
            <p:nvPr/>
          </p:nvSpPr>
          <p:spPr>
            <a:xfrm>
              <a:off x="2209791" y="2878460"/>
              <a:ext cx="471227" cy="552284"/>
            </a:xfrm>
            <a:prstGeom prst="downArrow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200" dirty="0"/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8699A0D8-24AB-BBDD-F071-86F7678C5D9F}"/>
              </a:ext>
            </a:extLst>
          </p:cNvPr>
          <p:cNvGrpSpPr>
            <a:grpSpLocks noChangeAspect="1"/>
          </p:cNvGrpSpPr>
          <p:nvPr/>
        </p:nvGrpSpPr>
        <p:grpSpPr>
          <a:xfrm>
            <a:off x="5892360" y="3889710"/>
            <a:ext cx="6091068" cy="1780098"/>
            <a:chOff x="-1820451" y="471365"/>
            <a:chExt cx="8301192" cy="2426000"/>
          </a:xfrm>
        </p:grpSpPr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1FD1AF1E-9899-83FE-C1C4-0292E2BDE06A}"/>
                </a:ext>
              </a:extLst>
            </p:cNvPr>
            <p:cNvSpPr/>
            <p:nvPr/>
          </p:nvSpPr>
          <p:spPr>
            <a:xfrm>
              <a:off x="3088956" y="737366"/>
              <a:ext cx="2532299" cy="2159999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7431F9B0-C253-D168-A6DA-B0216D0CA826}"/>
                </a:ext>
              </a:extLst>
            </p:cNvPr>
            <p:cNvSpPr/>
            <p:nvPr/>
          </p:nvSpPr>
          <p:spPr>
            <a:xfrm>
              <a:off x="3086630" y="935520"/>
              <a:ext cx="2352938" cy="179288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5287F67B-CE79-F608-9CB1-AF64F0B795AC}"/>
                </a:ext>
              </a:extLst>
            </p:cNvPr>
            <p:cNvSpPr/>
            <p:nvPr/>
          </p:nvSpPr>
          <p:spPr>
            <a:xfrm>
              <a:off x="3088957" y="1079534"/>
              <a:ext cx="2107286" cy="151577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561F14C8-D938-1695-CD57-ADDA1284CF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0306" r="17670" b="34576"/>
            <a:stretch/>
          </p:blipFill>
          <p:spPr>
            <a:xfrm>
              <a:off x="901138" y="1474948"/>
              <a:ext cx="3740289" cy="696018"/>
            </a:xfrm>
            <a:prstGeom prst="rect">
              <a:avLst/>
            </a:prstGeom>
          </p:spPr>
        </p:pic>
        <p:sp>
          <p:nvSpPr>
            <p:cNvPr id="31" name="Forme libre 30">
              <a:extLst>
                <a:ext uri="{FF2B5EF4-FFF2-40B4-BE49-F238E27FC236}">
                  <a16:creationId xmlns:a16="http://schemas.microsoft.com/office/drawing/2014/main" id="{95B63BA4-F616-5DD2-098F-85C7AFD76892}"/>
                </a:ext>
              </a:extLst>
            </p:cNvPr>
            <p:cNvSpPr/>
            <p:nvPr/>
          </p:nvSpPr>
          <p:spPr>
            <a:xfrm>
              <a:off x="3160436" y="1481932"/>
              <a:ext cx="1497821" cy="712446"/>
            </a:xfrm>
            <a:custGeom>
              <a:avLst/>
              <a:gdLst>
                <a:gd name="connsiteX0" fmla="*/ 11219 w 1497821"/>
                <a:gd name="connsiteY0" fmla="*/ 11219 h 712446"/>
                <a:gd name="connsiteX1" fmla="*/ 482444 w 1497821"/>
                <a:gd name="connsiteY1" fmla="*/ 28049 h 712446"/>
                <a:gd name="connsiteX2" fmla="*/ 757325 w 1497821"/>
                <a:gd name="connsiteY2" fmla="*/ 50488 h 712446"/>
                <a:gd name="connsiteX3" fmla="*/ 1082694 w 1497821"/>
                <a:gd name="connsiteY3" fmla="*/ 100976 h 712446"/>
                <a:gd name="connsiteX4" fmla="*/ 1217330 w 1497821"/>
                <a:gd name="connsiteY4" fmla="*/ 140245 h 712446"/>
                <a:gd name="connsiteX5" fmla="*/ 1346355 w 1497821"/>
                <a:gd name="connsiteY5" fmla="*/ 201953 h 712446"/>
                <a:gd name="connsiteX6" fmla="*/ 1396844 w 1497821"/>
                <a:gd name="connsiteY6" fmla="*/ 246832 h 712446"/>
                <a:gd name="connsiteX7" fmla="*/ 1452942 w 1497821"/>
                <a:gd name="connsiteY7" fmla="*/ 269271 h 712446"/>
                <a:gd name="connsiteX8" fmla="*/ 1486601 w 1497821"/>
                <a:gd name="connsiteY8" fmla="*/ 336589 h 712446"/>
                <a:gd name="connsiteX9" fmla="*/ 1452942 w 1497821"/>
                <a:gd name="connsiteY9" fmla="*/ 409516 h 712446"/>
                <a:gd name="connsiteX10" fmla="*/ 1402454 w 1497821"/>
                <a:gd name="connsiteY10" fmla="*/ 443175 h 712446"/>
                <a:gd name="connsiteX11" fmla="*/ 1385624 w 1497821"/>
                <a:gd name="connsiteY11" fmla="*/ 443175 h 712446"/>
                <a:gd name="connsiteX12" fmla="*/ 1245379 w 1497821"/>
                <a:gd name="connsiteY12" fmla="*/ 532932 h 712446"/>
                <a:gd name="connsiteX13" fmla="*/ 824643 w 1497821"/>
                <a:gd name="connsiteY13" fmla="*/ 622689 h 712446"/>
                <a:gd name="connsiteX14" fmla="*/ 190733 w 1497821"/>
                <a:gd name="connsiteY14" fmla="*/ 661958 h 712446"/>
                <a:gd name="connsiteX15" fmla="*/ 0 w 1497821"/>
                <a:gd name="connsiteY15" fmla="*/ 650738 h 712446"/>
                <a:gd name="connsiteX16" fmla="*/ 78537 w 1497821"/>
                <a:gd name="connsiteY16" fmla="*/ 712446 h 712446"/>
                <a:gd name="connsiteX17" fmla="*/ 1497821 w 1497821"/>
                <a:gd name="connsiteY17" fmla="*/ 695617 h 712446"/>
                <a:gd name="connsiteX18" fmla="*/ 1492211 w 1497821"/>
                <a:gd name="connsiteY18" fmla="*/ 0 h 712446"/>
                <a:gd name="connsiteX19" fmla="*/ 11219 w 1497821"/>
                <a:gd name="connsiteY19" fmla="*/ 11219 h 712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497821" h="712446">
                  <a:moveTo>
                    <a:pt x="11219" y="11219"/>
                  </a:moveTo>
                  <a:lnTo>
                    <a:pt x="482444" y="28049"/>
                  </a:lnTo>
                  <a:lnTo>
                    <a:pt x="757325" y="50488"/>
                  </a:lnTo>
                  <a:lnTo>
                    <a:pt x="1082694" y="100976"/>
                  </a:lnTo>
                  <a:lnTo>
                    <a:pt x="1217330" y="140245"/>
                  </a:lnTo>
                  <a:lnTo>
                    <a:pt x="1346355" y="201953"/>
                  </a:lnTo>
                  <a:lnTo>
                    <a:pt x="1396844" y="246832"/>
                  </a:lnTo>
                  <a:lnTo>
                    <a:pt x="1452942" y="269271"/>
                  </a:lnTo>
                  <a:lnTo>
                    <a:pt x="1486601" y="336589"/>
                  </a:lnTo>
                  <a:lnTo>
                    <a:pt x="1452942" y="409516"/>
                  </a:lnTo>
                  <a:lnTo>
                    <a:pt x="1402454" y="443175"/>
                  </a:lnTo>
                  <a:lnTo>
                    <a:pt x="1385624" y="443175"/>
                  </a:lnTo>
                  <a:lnTo>
                    <a:pt x="1245379" y="532932"/>
                  </a:lnTo>
                  <a:lnTo>
                    <a:pt x="824643" y="622689"/>
                  </a:lnTo>
                  <a:lnTo>
                    <a:pt x="190733" y="661958"/>
                  </a:lnTo>
                  <a:lnTo>
                    <a:pt x="0" y="650738"/>
                  </a:lnTo>
                  <a:lnTo>
                    <a:pt x="78537" y="712446"/>
                  </a:lnTo>
                  <a:lnTo>
                    <a:pt x="1497821" y="695617"/>
                  </a:lnTo>
                  <a:lnTo>
                    <a:pt x="1492211" y="0"/>
                  </a:lnTo>
                  <a:lnTo>
                    <a:pt x="11219" y="11219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Lune 31">
              <a:extLst>
                <a:ext uri="{FF2B5EF4-FFF2-40B4-BE49-F238E27FC236}">
                  <a16:creationId xmlns:a16="http://schemas.microsoft.com/office/drawing/2014/main" id="{1622FDB8-19F2-3A5C-EBDF-28869B819E20}"/>
                </a:ext>
              </a:extLst>
            </p:cNvPr>
            <p:cNvSpPr/>
            <p:nvPr/>
          </p:nvSpPr>
          <p:spPr>
            <a:xfrm rot="14398728" flipV="1">
              <a:off x="4226724" y="1782432"/>
              <a:ext cx="411132" cy="797396"/>
            </a:xfrm>
            <a:prstGeom prst="moon">
              <a:avLst>
                <a:gd name="adj" fmla="val 55271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Lune 32">
              <a:extLst>
                <a:ext uri="{FF2B5EF4-FFF2-40B4-BE49-F238E27FC236}">
                  <a16:creationId xmlns:a16="http://schemas.microsoft.com/office/drawing/2014/main" id="{288B2D5E-4DD9-BCFC-F2D6-D48663F2715B}"/>
                </a:ext>
              </a:extLst>
            </p:cNvPr>
            <p:cNvSpPr/>
            <p:nvPr/>
          </p:nvSpPr>
          <p:spPr>
            <a:xfrm rot="7201272">
              <a:off x="4235364" y="1042903"/>
              <a:ext cx="411132" cy="797396"/>
            </a:xfrm>
            <a:prstGeom prst="moon">
              <a:avLst>
                <a:gd name="adj" fmla="val 55271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Lune 33">
              <a:extLst>
                <a:ext uri="{FF2B5EF4-FFF2-40B4-BE49-F238E27FC236}">
                  <a16:creationId xmlns:a16="http://schemas.microsoft.com/office/drawing/2014/main" id="{E3E4D427-268A-E339-A027-1170625AFEF7}"/>
                </a:ext>
              </a:extLst>
            </p:cNvPr>
            <p:cNvSpPr/>
            <p:nvPr/>
          </p:nvSpPr>
          <p:spPr>
            <a:xfrm rot="6120860">
              <a:off x="4083594" y="950063"/>
              <a:ext cx="411132" cy="797396"/>
            </a:xfrm>
            <a:prstGeom prst="moon">
              <a:avLst>
                <a:gd name="adj" fmla="val 81685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" name="Lune 34">
              <a:extLst>
                <a:ext uri="{FF2B5EF4-FFF2-40B4-BE49-F238E27FC236}">
                  <a16:creationId xmlns:a16="http://schemas.microsoft.com/office/drawing/2014/main" id="{3C9ABFF1-4AC8-CEDD-BDB4-63C4C7418A68}"/>
                </a:ext>
              </a:extLst>
            </p:cNvPr>
            <p:cNvSpPr/>
            <p:nvPr/>
          </p:nvSpPr>
          <p:spPr>
            <a:xfrm rot="15479140" flipV="1">
              <a:off x="4024255" y="1927383"/>
              <a:ext cx="411132" cy="797396"/>
            </a:xfrm>
            <a:prstGeom prst="moon">
              <a:avLst>
                <a:gd name="adj" fmla="val 81685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E4187FC5-476D-39F8-E95C-BE2496CA33AB}"/>
                </a:ext>
              </a:extLst>
            </p:cNvPr>
            <p:cNvSpPr txBox="1"/>
            <p:nvPr/>
          </p:nvSpPr>
          <p:spPr>
            <a:xfrm>
              <a:off x="5468023" y="743746"/>
              <a:ext cx="649276" cy="377507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fr-FR" sz="1200" b="1" dirty="0"/>
                <a:t>60°C</a:t>
              </a:r>
            </a:p>
          </p:txBody>
        </p: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8C46A0D7-3459-9A5B-4D31-477BF7AFF267}"/>
                </a:ext>
              </a:extLst>
            </p:cNvPr>
            <p:cNvSpPr txBox="1"/>
            <p:nvPr/>
          </p:nvSpPr>
          <p:spPr>
            <a:xfrm>
              <a:off x="5831465" y="1426159"/>
              <a:ext cx="649276" cy="377507"/>
            </a:xfrm>
            <a:prstGeom prst="rect">
              <a:avLst/>
            </a:prstGeom>
            <a:solidFill>
              <a:srgbClr val="FF0000"/>
            </a:solidFill>
          </p:spPr>
          <p:txBody>
            <a:bodyPr wrap="none" rtlCol="0">
              <a:spAutoFit/>
            </a:bodyPr>
            <a:lstStyle/>
            <a:p>
              <a:r>
                <a:rPr lang="fr-FR" sz="1200" dirty="0">
                  <a:solidFill>
                    <a:schemeClr val="bg1"/>
                  </a:solidFill>
                </a:rPr>
                <a:t>80°C</a:t>
              </a:r>
            </a:p>
          </p:txBody>
        </p:sp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5B096016-ECF1-0F55-C00F-FA961ACF97DF}"/>
                </a:ext>
              </a:extLst>
            </p:cNvPr>
            <p:cNvSpPr txBox="1"/>
            <p:nvPr/>
          </p:nvSpPr>
          <p:spPr>
            <a:xfrm>
              <a:off x="5650314" y="2326082"/>
              <a:ext cx="649276" cy="377507"/>
            </a:xfrm>
            <a:prstGeom prst="rect">
              <a:avLst/>
            </a:prstGeom>
            <a:solidFill>
              <a:schemeClr val="accent1"/>
            </a:solidFill>
          </p:spPr>
          <p:txBody>
            <a:bodyPr wrap="none" rtlCol="0">
              <a:spAutoFit/>
            </a:bodyPr>
            <a:lstStyle/>
            <a:p>
              <a:r>
                <a:rPr lang="fr-FR" sz="1200" dirty="0">
                  <a:solidFill>
                    <a:schemeClr val="bg1"/>
                  </a:solidFill>
                </a:rPr>
                <a:t>45°C</a:t>
              </a:r>
            </a:p>
          </p:txBody>
        </p:sp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81333838-4965-FFB1-82E1-AB0461652003}"/>
                </a:ext>
              </a:extLst>
            </p:cNvPr>
            <p:cNvSpPr txBox="1"/>
            <p:nvPr/>
          </p:nvSpPr>
          <p:spPr>
            <a:xfrm>
              <a:off x="2168885" y="471365"/>
              <a:ext cx="1652467" cy="4613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/>
                <a:t>Neurotomie</a:t>
              </a:r>
            </a:p>
          </p:txBody>
        </p:sp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D261869F-5B5D-8AB4-2210-149BD75FDB85}"/>
                </a:ext>
              </a:extLst>
            </p:cNvPr>
            <p:cNvSpPr txBox="1"/>
            <p:nvPr/>
          </p:nvSpPr>
          <p:spPr>
            <a:xfrm>
              <a:off x="-1820451" y="1041962"/>
              <a:ext cx="162884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b="1" dirty="0"/>
                <a:t>RF </a:t>
              </a:r>
              <a:r>
                <a:rPr lang="fr-FR" sz="2800" b="1" dirty="0" err="1"/>
                <a:t>cooled</a:t>
              </a:r>
              <a:endParaRPr lang="fr-FR" sz="2800" b="1" dirty="0"/>
            </a:p>
          </p:txBody>
        </p:sp>
      </p:grp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BCC7EF74-2538-FAE0-E557-BFAEAADD08B4}"/>
              </a:ext>
            </a:extLst>
          </p:cNvPr>
          <p:cNvGrpSpPr>
            <a:grpSpLocks noChangeAspect="1"/>
          </p:cNvGrpSpPr>
          <p:nvPr/>
        </p:nvGrpSpPr>
        <p:grpSpPr>
          <a:xfrm>
            <a:off x="5127197" y="2104224"/>
            <a:ext cx="6072709" cy="1444399"/>
            <a:chOff x="4166882" y="2387880"/>
            <a:chExt cx="8242360" cy="1960453"/>
          </a:xfrm>
        </p:grpSpPr>
        <p:sp>
          <p:nvSpPr>
            <p:cNvPr id="42" name="Ellipse 41">
              <a:extLst>
                <a:ext uri="{FF2B5EF4-FFF2-40B4-BE49-F238E27FC236}">
                  <a16:creationId xmlns:a16="http://schemas.microsoft.com/office/drawing/2014/main" id="{836B6DEB-947E-199A-CC21-470015CC89B5}"/>
                </a:ext>
              </a:extLst>
            </p:cNvPr>
            <p:cNvSpPr/>
            <p:nvPr/>
          </p:nvSpPr>
          <p:spPr>
            <a:xfrm>
              <a:off x="9317653" y="2768418"/>
              <a:ext cx="2261890" cy="121953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grpSp>
          <p:nvGrpSpPr>
            <p:cNvPr id="43" name="Groupe 42">
              <a:extLst>
                <a:ext uri="{FF2B5EF4-FFF2-40B4-BE49-F238E27FC236}">
                  <a16:creationId xmlns:a16="http://schemas.microsoft.com/office/drawing/2014/main" id="{1CA82C19-5572-D75F-E1B5-75544078183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811089" y="3037494"/>
              <a:ext cx="4312991" cy="696281"/>
              <a:chOff x="1037898" y="2694039"/>
              <a:chExt cx="9226977" cy="1489587"/>
            </a:xfrm>
          </p:grpSpPr>
          <p:pic>
            <p:nvPicPr>
              <p:cNvPr id="48" name="Image 47">
                <a:extLst>
                  <a:ext uri="{FF2B5EF4-FFF2-40B4-BE49-F238E27FC236}">
                    <a16:creationId xmlns:a16="http://schemas.microsoft.com/office/drawing/2014/main" id="{5B8D959C-1E2C-FE3C-0E30-1278EC7158A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43172" r="1390" b="25929"/>
              <a:stretch/>
            </p:blipFill>
            <p:spPr>
              <a:xfrm>
                <a:off x="1037898" y="2791327"/>
                <a:ext cx="8932580" cy="1039530"/>
              </a:xfrm>
              <a:prstGeom prst="rect">
                <a:avLst/>
              </a:prstGeom>
            </p:spPr>
          </p:pic>
          <p:sp>
            <p:nvSpPr>
              <p:cNvPr id="49" name="Forme libre 48">
                <a:extLst>
                  <a:ext uri="{FF2B5EF4-FFF2-40B4-BE49-F238E27FC236}">
                    <a16:creationId xmlns:a16="http://schemas.microsoft.com/office/drawing/2014/main" id="{1BD598BE-175F-41F6-96EC-F26E39190FC9}"/>
                  </a:ext>
                </a:extLst>
              </p:cNvPr>
              <p:cNvSpPr/>
              <p:nvPr/>
            </p:nvSpPr>
            <p:spPr>
              <a:xfrm>
                <a:off x="6720346" y="2694039"/>
                <a:ext cx="3544529" cy="1489587"/>
              </a:xfrm>
              <a:custGeom>
                <a:avLst/>
                <a:gdLst>
                  <a:gd name="connsiteX0" fmla="*/ 0 w 3544529"/>
                  <a:gd name="connsiteY0" fmla="*/ 108155 h 1489587"/>
                  <a:gd name="connsiteX1" fmla="*/ 1848465 w 3544529"/>
                  <a:gd name="connsiteY1" fmla="*/ 221226 h 1489587"/>
                  <a:gd name="connsiteX2" fmla="*/ 2045110 w 3544529"/>
                  <a:gd name="connsiteY2" fmla="*/ 260555 h 1489587"/>
                  <a:gd name="connsiteX3" fmla="*/ 2177846 w 3544529"/>
                  <a:gd name="connsiteY3" fmla="*/ 324464 h 1489587"/>
                  <a:gd name="connsiteX4" fmla="*/ 2335162 w 3544529"/>
                  <a:gd name="connsiteY4" fmla="*/ 403122 h 1489587"/>
                  <a:gd name="connsiteX5" fmla="*/ 2433484 w 3544529"/>
                  <a:gd name="connsiteY5" fmla="*/ 452284 h 1489587"/>
                  <a:gd name="connsiteX6" fmla="*/ 2477729 w 3544529"/>
                  <a:gd name="connsiteY6" fmla="*/ 491613 h 1489587"/>
                  <a:gd name="connsiteX7" fmla="*/ 2743200 w 3544529"/>
                  <a:gd name="connsiteY7" fmla="*/ 496529 h 1489587"/>
                  <a:gd name="connsiteX8" fmla="*/ 2856271 w 3544529"/>
                  <a:gd name="connsiteY8" fmla="*/ 526026 h 1489587"/>
                  <a:gd name="connsiteX9" fmla="*/ 2925097 w 3544529"/>
                  <a:gd name="connsiteY9" fmla="*/ 594851 h 1489587"/>
                  <a:gd name="connsiteX10" fmla="*/ 2944762 w 3544529"/>
                  <a:gd name="connsiteY10" fmla="*/ 688258 h 1489587"/>
                  <a:gd name="connsiteX11" fmla="*/ 2920181 w 3544529"/>
                  <a:gd name="connsiteY11" fmla="*/ 776748 h 1489587"/>
                  <a:gd name="connsiteX12" fmla="*/ 2890684 w 3544529"/>
                  <a:gd name="connsiteY12" fmla="*/ 816077 h 1489587"/>
                  <a:gd name="connsiteX13" fmla="*/ 2974258 w 3544529"/>
                  <a:gd name="connsiteY13" fmla="*/ 909484 h 1489587"/>
                  <a:gd name="connsiteX14" fmla="*/ 2998839 w 3544529"/>
                  <a:gd name="connsiteY14" fmla="*/ 983226 h 1489587"/>
                  <a:gd name="connsiteX15" fmla="*/ 3008671 w 3544529"/>
                  <a:gd name="connsiteY15" fmla="*/ 1037303 h 1489587"/>
                  <a:gd name="connsiteX16" fmla="*/ 2984091 w 3544529"/>
                  <a:gd name="connsiteY16" fmla="*/ 1086464 h 1489587"/>
                  <a:gd name="connsiteX17" fmla="*/ 19665 w 3544529"/>
                  <a:gd name="connsiteY17" fmla="*/ 1130709 h 1489587"/>
                  <a:gd name="connsiteX18" fmla="*/ 275304 w 3544529"/>
                  <a:gd name="connsiteY18" fmla="*/ 1268361 h 1489587"/>
                  <a:gd name="connsiteX19" fmla="*/ 2271252 w 3544529"/>
                  <a:gd name="connsiteY19" fmla="*/ 1489587 h 1489587"/>
                  <a:gd name="connsiteX20" fmla="*/ 3529781 w 3544529"/>
                  <a:gd name="connsiteY20" fmla="*/ 1268361 h 1489587"/>
                  <a:gd name="connsiteX21" fmla="*/ 3544529 w 3544529"/>
                  <a:gd name="connsiteY21" fmla="*/ 506361 h 1489587"/>
                  <a:gd name="connsiteX22" fmla="*/ 3416710 w 3544529"/>
                  <a:gd name="connsiteY22" fmla="*/ 58993 h 1489587"/>
                  <a:gd name="connsiteX23" fmla="*/ 2984091 w 3544529"/>
                  <a:gd name="connsiteY23" fmla="*/ 0 h 1489587"/>
                  <a:gd name="connsiteX24" fmla="*/ 0 w 3544529"/>
                  <a:gd name="connsiteY24" fmla="*/ 108155 h 1489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544529" h="1489587">
                    <a:moveTo>
                      <a:pt x="0" y="108155"/>
                    </a:moveTo>
                    <a:lnTo>
                      <a:pt x="1848465" y="221226"/>
                    </a:lnTo>
                    <a:lnTo>
                      <a:pt x="2045110" y="260555"/>
                    </a:lnTo>
                    <a:lnTo>
                      <a:pt x="2177846" y="324464"/>
                    </a:lnTo>
                    <a:lnTo>
                      <a:pt x="2335162" y="403122"/>
                    </a:lnTo>
                    <a:lnTo>
                      <a:pt x="2433484" y="452284"/>
                    </a:lnTo>
                    <a:lnTo>
                      <a:pt x="2477729" y="491613"/>
                    </a:lnTo>
                    <a:lnTo>
                      <a:pt x="2743200" y="496529"/>
                    </a:lnTo>
                    <a:lnTo>
                      <a:pt x="2856271" y="526026"/>
                    </a:lnTo>
                    <a:lnTo>
                      <a:pt x="2925097" y="594851"/>
                    </a:lnTo>
                    <a:lnTo>
                      <a:pt x="2944762" y="688258"/>
                    </a:lnTo>
                    <a:lnTo>
                      <a:pt x="2920181" y="776748"/>
                    </a:lnTo>
                    <a:lnTo>
                      <a:pt x="2890684" y="816077"/>
                    </a:lnTo>
                    <a:lnTo>
                      <a:pt x="2974258" y="909484"/>
                    </a:lnTo>
                    <a:lnTo>
                      <a:pt x="2998839" y="983226"/>
                    </a:lnTo>
                    <a:lnTo>
                      <a:pt x="3008671" y="1037303"/>
                    </a:lnTo>
                    <a:lnTo>
                      <a:pt x="2984091" y="1086464"/>
                    </a:lnTo>
                    <a:lnTo>
                      <a:pt x="19665" y="1130709"/>
                    </a:lnTo>
                    <a:lnTo>
                      <a:pt x="275304" y="1268361"/>
                    </a:lnTo>
                    <a:lnTo>
                      <a:pt x="2271252" y="1489587"/>
                    </a:lnTo>
                    <a:lnTo>
                      <a:pt x="3529781" y="1268361"/>
                    </a:lnTo>
                    <a:lnTo>
                      <a:pt x="3544529" y="506361"/>
                    </a:lnTo>
                    <a:lnTo>
                      <a:pt x="3416710" y="58993"/>
                    </a:lnTo>
                    <a:lnTo>
                      <a:pt x="2984091" y="0"/>
                    </a:lnTo>
                    <a:lnTo>
                      <a:pt x="0" y="10815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FB7B3485-003F-BBEE-0533-BCDD6B2E52AC}"/>
                </a:ext>
              </a:extLst>
            </p:cNvPr>
            <p:cNvSpPr txBox="1"/>
            <p:nvPr/>
          </p:nvSpPr>
          <p:spPr>
            <a:xfrm>
              <a:off x="7395055" y="3972368"/>
              <a:ext cx="2981262" cy="3759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80 degrés pendant 90 secondes </a:t>
              </a:r>
            </a:p>
          </p:txBody>
        </p:sp>
        <p:sp>
          <p:nvSpPr>
            <p:cNvPr id="45" name="ZoneTexte 44">
              <a:extLst>
                <a:ext uri="{FF2B5EF4-FFF2-40B4-BE49-F238E27FC236}">
                  <a16:creationId xmlns:a16="http://schemas.microsoft.com/office/drawing/2014/main" id="{E0B032F4-4ED1-DA74-BA9C-8509A5CE21B8}"/>
                </a:ext>
              </a:extLst>
            </p:cNvPr>
            <p:cNvSpPr txBox="1"/>
            <p:nvPr/>
          </p:nvSpPr>
          <p:spPr>
            <a:xfrm>
              <a:off x="11762618" y="3174290"/>
              <a:ext cx="646624" cy="375965"/>
            </a:xfrm>
            <a:prstGeom prst="rect">
              <a:avLst/>
            </a:prstGeom>
            <a:solidFill>
              <a:srgbClr val="FF0000"/>
            </a:solidFill>
          </p:spPr>
          <p:txBody>
            <a:bodyPr wrap="none" rtlCol="0">
              <a:spAutoFit/>
            </a:bodyPr>
            <a:lstStyle/>
            <a:p>
              <a:r>
                <a:rPr lang="fr-FR" sz="1200" dirty="0">
                  <a:solidFill>
                    <a:schemeClr val="bg1"/>
                  </a:solidFill>
                </a:rPr>
                <a:t>80°C</a:t>
              </a:r>
            </a:p>
          </p:txBody>
        </p:sp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id="{85969B33-80B2-FB20-0596-04730FA8B8BD}"/>
                </a:ext>
              </a:extLst>
            </p:cNvPr>
            <p:cNvSpPr txBox="1"/>
            <p:nvPr/>
          </p:nvSpPr>
          <p:spPr>
            <a:xfrm>
              <a:off x="8120459" y="2387880"/>
              <a:ext cx="1645716" cy="4595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/>
                <a:t>Neurotomie</a:t>
              </a:r>
            </a:p>
          </p:txBody>
        </p:sp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id="{5ED4FD4C-533C-A169-CA51-2E88B9FDD439}"/>
                </a:ext>
              </a:extLst>
            </p:cNvPr>
            <p:cNvSpPr txBox="1"/>
            <p:nvPr/>
          </p:nvSpPr>
          <p:spPr>
            <a:xfrm>
              <a:off x="4166882" y="2648060"/>
              <a:ext cx="194290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b="1" dirty="0"/>
                <a:t>RF continue</a:t>
              </a:r>
            </a:p>
          </p:txBody>
        </p:sp>
      </p:grp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F55392AA-9A33-BF6B-06F5-E8AE4D9C1213}"/>
              </a:ext>
            </a:extLst>
          </p:cNvPr>
          <p:cNvGrpSpPr>
            <a:grpSpLocks noChangeAspect="1"/>
          </p:cNvGrpSpPr>
          <p:nvPr/>
        </p:nvGrpSpPr>
        <p:grpSpPr>
          <a:xfrm>
            <a:off x="751374" y="4427843"/>
            <a:ext cx="6302851" cy="2973739"/>
            <a:chOff x="-1647881" y="3374798"/>
            <a:chExt cx="8177717" cy="3858317"/>
          </a:xfrm>
        </p:grpSpPr>
        <p:sp>
          <p:nvSpPr>
            <p:cNvPr id="51" name="ZoneTexte 50">
              <a:extLst>
                <a:ext uri="{FF2B5EF4-FFF2-40B4-BE49-F238E27FC236}">
                  <a16:creationId xmlns:a16="http://schemas.microsoft.com/office/drawing/2014/main" id="{B651976D-2DBC-A9F9-83DA-7039AD86A8A9}"/>
                </a:ext>
              </a:extLst>
            </p:cNvPr>
            <p:cNvSpPr txBox="1"/>
            <p:nvPr/>
          </p:nvSpPr>
          <p:spPr>
            <a:xfrm>
              <a:off x="1371134" y="5894124"/>
              <a:ext cx="2768680" cy="3593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42 degrés pendant 2-8 minutes</a:t>
              </a:r>
            </a:p>
          </p:txBody>
        </p:sp>
        <p:grpSp>
          <p:nvGrpSpPr>
            <p:cNvPr id="52" name="Groupe 51">
              <a:extLst>
                <a:ext uri="{FF2B5EF4-FFF2-40B4-BE49-F238E27FC236}">
                  <a16:creationId xmlns:a16="http://schemas.microsoft.com/office/drawing/2014/main" id="{52DD2ED3-0BC2-7223-9A7F-99AC717D7208}"/>
                </a:ext>
              </a:extLst>
            </p:cNvPr>
            <p:cNvGrpSpPr/>
            <p:nvPr/>
          </p:nvGrpSpPr>
          <p:grpSpPr>
            <a:xfrm>
              <a:off x="899602" y="3374798"/>
              <a:ext cx="4736489" cy="3858317"/>
              <a:chOff x="992937" y="2656709"/>
              <a:chExt cx="4736489" cy="3858317"/>
            </a:xfrm>
          </p:grpSpPr>
          <p:grpSp>
            <p:nvGrpSpPr>
              <p:cNvPr id="56" name="Groupe 55">
                <a:extLst>
                  <a:ext uri="{FF2B5EF4-FFF2-40B4-BE49-F238E27FC236}">
                    <a16:creationId xmlns:a16="http://schemas.microsoft.com/office/drawing/2014/main" id="{C1A961F8-3292-3D47-EDEE-D9EA8C15F5D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992937" y="3975101"/>
                <a:ext cx="4736489" cy="1235446"/>
                <a:chOff x="1037895" y="2030819"/>
                <a:chExt cx="10132991" cy="2643048"/>
              </a:xfr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</p:grpSpPr>
            <p:sp>
              <p:nvSpPr>
                <p:cNvPr id="65" name="Ellipse 64">
                  <a:extLst>
                    <a:ext uri="{FF2B5EF4-FFF2-40B4-BE49-F238E27FC236}">
                      <a16:creationId xmlns:a16="http://schemas.microsoft.com/office/drawing/2014/main" id="{2ED6298F-F25B-CF2C-D38B-523C4B30CFCE}"/>
                    </a:ext>
                  </a:extLst>
                </p:cNvPr>
                <p:cNvSpPr/>
                <p:nvPr/>
              </p:nvSpPr>
              <p:spPr>
                <a:xfrm>
                  <a:off x="6531490" y="2030819"/>
                  <a:ext cx="4639396" cy="264304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pic>
              <p:nvPicPr>
                <p:cNvPr id="66" name="Image 65">
                  <a:extLst>
                    <a:ext uri="{FF2B5EF4-FFF2-40B4-BE49-F238E27FC236}">
                      <a16:creationId xmlns:a16="http://schemas.microsoft.com/office/drawing/2014/main" id="{36CF3DB1-6C8C-46DD-422C-632D588D2EA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t="43172" r="1390" b="25929"/>
                <a:stretch/>
              </p:blipFill>
              <p:spPr>
                <a:xfrm>
                  <a:off x="1037895" y="2791324"/>
                  <a:ext cx="8932582" cy="1039527"/>
                </a:xfrm>
                <a:prstGeom prst="rect">
                  <a:avLst/>
                </a:prstGeom>
                <a:grpFill/>
              </p:spPr>
            </p:pic>
            <p:sp>
              <p:nvSpPr>
                <p:cNvPr id="67" name="Forme libre 66">
                  <a:extLst>
                    <a:ext uri="{FF2B5EF4-FFF2-40B4-BE49-F238E27FC236}">
                      <a16:creationId xmlns:a16="http://schemas.microsoft.com/office/drawing/2014/main" id="{1D4E4459-5ABF-CB2C-4534-CAEB2C2B52A4}"/>
                    </a:ext>
                  </a:extLst>
                </p:cNvPr>
                <p:cNvSpPr/>
                <p:nvPr/>
              </p:nvSpPr>
              <p:spPr>
                <a:xfrm>
                  <a:off x="6720348" y="2694039"/>
                  <a:ext cx="3544529" cy="1489587"/>
                </a:xfrm>
                <a:custGeom>
                  <a:avLst/>
                  <a:gdLst>
                    <a:gd name="connsiteX0" fmla="*/ 0 w 3544529"/>
                    <a:gd name="connsiteY0" fmla="*/ 108155 h 1489587"/>
                    <a:gd name="connsiteX1" fmla="*/ 1848465 w 3544529"/>
                    <a:gd name="connsiteY1" fmla="*/ 221226 h 1489587"/>
                    <a:gd name="connsiteX2" fmla="*/ 2045110 w 3544529"/>
                    <a:gd name="connsiteY2" fmla="*/ 260555 h 1489587"/>
                    <a:gd name="connsiteX3" fmla="*/ 2177846 w 3544529"/>
                    <a:gd name="connsiteY3" fmla="*/ 324464 h 1489587"/>
                    <a:gd name="connsiteX4" fmla="*/ 2335162 w 3544529"/>
                    <a:gd name="connsiteY4" fmla="*/ 403122 h 1489587"/>
                    <a:gd name="connsiteX5" fmla="*/ 2433484 w 3544529"/>
                    <a:gd name="connsiteY5" fmla="*/ 452284 h 1489587"/>
                    <a:gd name="connsiteX6" fmla="*/ 2477729 w 3544529"/>
                    <a:gd name="connsiteY6" fmla="*/ 491613 h 1489587"/>
                    <a:gd name="connsiteX7" fmla="*/ 2743200 w 3544529"/>
                    <a:gd name="connsiteY7" fmla="*/ 496529 h 1489587"/>
                    <a:gd name="connsiteX8" fmla="*/ 2856271 w 3544529"/>
                    <a:gd name="connsiteY8" fmla="*/ 526026 h 1489587"/>
                    <a:gd name="connsiteX9" fmla="*/ 2925097 w 3544529"/>
                    <a:gd name="connsiteY9" fmla="*/ 594851 h 1489587"/>
                    <a:gd name="connsiteX10" fmla="*/ 2944762 w 3544529"/>
                    <a:gd name="connsiteY10" fmla="*/ 688258 h 1489587"/>
                    <a:gd name="connsiteX11" fmla="*/ 2920181 w 3544529"/>
                    <a:gd name="connsiteY11" fmla="*/ 776748 h 1489587"/>
                    <a:gd name="connsiteX12" fmla="*/ 2890684 w 3544529"/>
                    <a:gd name="connsiteY12" fmla="*/ 816077 h 1489587"/>
                    <a:gd name="connsiteX13" fmla="*/ 2974258 w 3544529"/>
                    <a:gd name="connsiteY13" fmla="*/ 909484 h 1489587"/>
                    <a:gd name="connsiteX14" fmla="*/ 2998839 w 3544529"/>
                    <a:gd name="connsiteY14" fmla="*/ 983226 h 1489587"/>
                    <a:gd name="connsiteX15" fmla="*/ 3008671 w 3544529"/>
                    <a:gd name="connsiteY15" fmla="*/ 1037303 h 1489587"/>
                    <a:gd name="connsiteX16" fmla="*/ 2984091 w 3544529"/>
                    <a:gd name="connsiteY16" fmla="*/ 1086464 h 1489587"/>
                    <a:gd name="connsiteX17" fmla="*/ 19665 w 3544529"/>
                    <a:gd name="connsiteY17" fmla="*/ 1130709 h 1489587"/>
                    <a:gd name="connsiteX18" fmla="*/ 275304 w 3544529"/>
                    <a:gd name="connsiteY18" fmla="*/ 1268361 h 1489587"/>
                    <a:gd name="connsiteX19" fmla="*/ 2271252 w 3544529"/>
                    <a:gd name="connsiteY19" fmla="*/ 1489587 h 1489587"/>
                    <a:gd name="connsiteX20" fmla="*/ 3529781 w 3544529"/>
                    <a:gd name="connsiteY20" fmla="*/ 1268361 h 1489587"/>
                    <a:gd name="connsiteX21" fmla="*/ 3544529 w 3544529"/>
                    <a:gd name="connsiteY21" fmla="*/ 506361 h 1489587"/>
                    <a:gd name="connsiteX22" fmla="*/ 3416710 w 3544529"/>
                    <a:gd name="connsiteY22" fmla="*/ 58993 h 1489587"/>
                    <a:gd name="connsiteX23" fmla="*/ 2984091 w 3544529"/>
                    <a:gd name="connsiteY23" fmla="*/ 0 h 1489587"/>
                    <a:gd name="connsiteX24" fmla="*/ 0 w 3544529"/>
                    <a:gd name="connsiteY24" fmla="*/ 108155 h 14895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3544529" h="1489587">
                      <a:moveTo>
                        <a:pt x="0" y="108155"/>
                      </a:moveTo>
                      <a:lnTo>
                        <a:pt x="1848465" y="221226"/>
                      </a:lnTo>
                      <a:lnTo>
                        <a:pt x="2045110" y="260555"/>
                      </a:lnTo>
                      <a:lnTo>
                        <a:pt x="2177846" y="324464"/>
                      </a:lnTo>
                      <a:lnTo>
                        <a:pt x="2335162" y="403122"/>
                      </a:lnTo>
                      <a:lnTo>
                        <a:pt x="2433484" y="452284"/>
                      </a:lnTo>
                      <a:lnTo>
                        <a:pt x="2477729" y="491613"/>
                      </a:lnTo>
                      <a:lnTo>
                        <a:pt x="2743200" y="496529"/>
                      </a:lnTo>
                      <a:lnTo>
                        <a:pt x="2856271" y="526026"/>
                      </a:lnTo>
                      <a:lnTo>
                        <a:pt x="2925097" y="594851"/>
                      </a:lnTo>
                      <a:lnTo>
                        <a:pt x="2944762" y="688258"/>
                      </a:lnTo>
                      <a:lnTo>
                        <a:pt x="2920181" y="776748"/>
                      </a:lnTo>
                      <a:lnTo>
                        <a:pt x="2890684" y="816077"/>
                      </a:lnTo>
                      <a:lnTo>
                        <a:pt x="2974258" y="909484"/>
                      </a:lnTo>
                      <a:lnTo>
                        <a:pt x="2998839" y="983226"/>
                      </a:lnTo>
                      <a:lnTo>
                        <a:pt x="3008671" y="1037303"/>
                      </a:lnTo>
                      <a:lnTo>
                        <a:pt x="2984091" y="1086464"/>
                      </a:lnTo>
                      <a:lnTo>
                        <a:pt x="19665" y="1130709"/>
                      </a:lnTo>
                      <a:lnTo>
                        <a:pt x="275304" y="1268361"/>
                      </a:lnTo>
                      <a:lnTo>
                        <a:pt x="2271252" y="1489587"/>
                      </a:lnTo>
                      <a:lnTo>
                        <a:pt x="3529781" y="1268361"/>
                      </a:lnTo>
                      <a:lnTo>
                        <a:pt x="3544529" y="506361"/>
                      </a:lnTo>
                      <a:lnTo>
                        <a:pt x="3416710" y="58993"/>
                      </a:lnTo>
                      <a:lnTo>
                        <a:pt x="2984091" y="0"/>
                      </a:lnTo>
                      <a:lnTo>
                        <a:pt x="0" y="10815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57" name="Arc 56">
                <a:extLst>
                  <a:ext uri="{FF2B5EF4-FFF2-40B4-BE49-F238E27FC236}">
                    <a16:creationId xmlns:a16="http://schemas.microsoft.com/office/drawing/2014/main" id="{E62D8CD8-F040-8D1F-ABF8-2CC3A446D84B}"/>
                  </a:ext>
                </a:extLst>
              </p:cNvPr>
              <p:cNvSpPr/>
              <p:nvPr/>
            </p:nvSpPr>
            <p:spPr>
              <a:xfrm rot="6960637">
                <a:off x="3410755" y="3156487"/>
                <a:ext cx="1760275" cy="760719"/>
              </a:xfrm>
              <a:prstGeom prst="arc">
                <a:avLst>
                  <a:gd name="adj1" fmla="val 18818816"/>
                  <a:gd name="adj2" fmla="val 21181331"/>
                </a:avLst>
              </a:prstGeom>
              <a:ln w="3810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8" name="Arc 57">
                <a:extLst>
                  <a:ext uri="{FF2B5EF4-FFF2-40B4-BE49-F238E27FC236}">
                    <a16:creationId xmlns:a16="http://schemas.microsoft.com/office/drawing/2014/main" id="{133C693A-3E22-C71A-4B62-9298C14831E0}"/>
                  </a:ext>
                </a:extLst>
              </p:cNvPr>
              <p:cNvSpPr/>
              <p:nvPr/>
            </p:nvSpPr>
            <p:spPr>
              <a:xfrm rot="6960637">
                <a:off x="3747177" y="3176375"/>
                <a:ext cx="1760275" cy="760719"/>
              </a:xfrm>
              <a:prstGeom prst="arc">
                <a:avLst>
                  <a:gd name="adj1" fmla="val 18818816"/>
                  <a:gd name="adj2" fmla="val 21181331"/>
                </a:avLst>
              </a:prstGeom>
              <a:ln w="3810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9" name="Arc 58">
                <a:extLst>
                  <a:ext uri="{FF2B5EF4-FFF2-40B4-BE49-F238E27FC236}">
                    <a16:creationId xmlns:a16="http://schemas.microsoft.com/office/drawing/2014/main" id="{6D355FFB-B04D-6FD0-7FF7-F57953CC2B73}"/>
                  </a:ext>
                </a:extLst>
              </p:cNvPr>
              <p:cNvSpPr/>
              <p:nvPr/>
            </p:nvSpPr>
            <p:spPr>
              <a:xfrm rot="6960637">
                <a:off x="4083599" y="3248463"/>
                <a:ext cx="1760275" cy="760719"/>
              </a:xfrm>
              <a:prstGeom prst="arc">
                <a:avLst>
                  <a:gd name="adj1" fmla="val 18818816"/>
                  <a:gd name="adj2" fmla="val 21181331"/>
                </a:avLst>
              </a:prstGeom>
              <a:ln w="3810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0" name="Arc 59">
                <a:extLst>
                  <a:ext uri="{FF2B5EF4-FFF2-40B4-BE49-F238E27FC236}">
                    <a16:creationId xmlns:a16="http://schemas.microsoft.com/office/drawing/2014/main" id="{8D6B97D0-E985-F9D3-BD47-82D7C81BBF31}"/>
                  </a:ext>
                </a:extLst>
              </p:cNvPr>
              <p:cNvSpPr/>
              <p:nvPr/>
            </p:nvSpPr>
            <p:spPr>
              <a:xfrm rot="6960637">
                <a:off x="4417693" y="3380114"/>
                <a:ext cx="1760275" cy="760719"/>
              </a:xfrm>
              <a:prstGeom prst="arc">
                <a:avLst>
                  <a:gd name="adj1" fmla="val 18818816"/>
                  <a:gd name="adj2" fmla="val 21181331"/>
                </a:avLst>
              </a:prstGeom>
              <a:ln w="38100">
                <a:gradFill flip="none" rotWithShape="1">
                  <a:gsLst>
                    <a:gs pos="20000">
                      <a:schemeClr val="accent1">
                        <a:lumMod val="5000"/>
                        <a:lumOff val="95000"/>
                      </a:schemeClr>
                    </a:gs>
                    <a:gs pos="82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1" name="Arc 60">
                <a:extLst>
                  <a:ext uri="{FF2B5EF4-FFF2-40B4-BE49-F238E27FC236}">
                    <a16:creationId xmlns:a16="http://schemas.microsoft.com/office/drawing/2014/main" id="{7A57BEA9-D376-3D9A-236E-279343B944FD}"/>
                  </a:ext>
                </a:extLst>
              </p:cNvPr>
              <p:cNvSpPr/>
              <p:nvPr/>
            </p:nvSpPr>
            <p:spPr>
              <a:xfrm rot="14639363" flipV="1">
                <a:off x="4420021" y="5057455"/>
                <a:ext cx="1760275" cy="760719"/>
              </a:xfrm>
              <a:prstGeom prst="arc">
                <a:avLst>
                  <a:gd name="adj1" fmla="val 18818816"/>
                  <a:gd name="adj2" fmla="val 21181331"/>
                </a:avLst>
              </a:prstGeom>
              <a:ln w="3810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2" name="Arc 61">
                <a:extLst>
                  <a:ext uri="{FF2B5EF4-FFF2-40B4-BE49-F238E27FC236}">
                    <a16:creationId xmlns:a16="http://schemas.microsoft.com/office/drawing/2014/main" id="{4B9CC49D-593D-CCF1-9A90-5175665F2ADE}"/>
                  </a:ext>
                </a:extLst>
              </p:cNvPr>
              <p:cNvSpPr/>
              <p:nvPr/>
            </p:nvSpPr>
            <p:spPr>
              <a:xfrm rot="14639363" flipV="1">
                <a:off x="3684700" y="5254529"/>
                <a:ext cx="1760275" cy="760719"/>
              </a:xfrm>
              <a:prstGeom prst="arc">
                <a:avLst>
                  <a:gd name="adj1" fmla="val 18818816"/>
                  <a:gd name="adj2" fmla="val 21181331"/>
                </a:avLst>
              </a:prstGeom>
              <a:ln w="3810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3" name="Arc 62">
                <a:extLst>
                  <a:ext uri="{FF2B5EF4-FFF2-40B4-BE49-F238E27FC236}">
                    <a16:creationId xmlns:a16="http://schemas.microsoft.com/office/drawing/2014/main" id="{636743AF-48B7-4DB4-1B83-C57A8B1B7650}"/>
                  </a:ext>
                </a:extLst>
              </p:cNvPr>
              <p:cNvSpPr/>
              <p:nvPr/>
            </p:nvSpPr>
            <p:spPr>
              <a:xfrm rot="14639363" flipV="1">
                <a:off x="3352311" y="5247340"/>
                <a:ext cx="1760275" cy="760719"/>
              </a:xfrm>
              <a:prstGeom prst="arc">
                <a:avLst>
                  <a:gd name="adj1" fmla="val 18818816"/>
                  <a:gd name="adj2" fmla="val 21181331"/>
                </a:avLst>
              </a:prstGeom>
              <a:ln w="3810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4" name="Arc 63">
                <a:extLst>
                  <a:ext uri="{FF2B5EF4-FFF2-40B4-BE49-F238E27FC236}">
                    <a16:creationId xmlns:a16="http://schemas.microsoft.com/office/drawing/2014/main" id="{A960FCFA-E0B6-2FF8-8820-11EF8CE1BB83}"/>
                  </a:ext>
                </a:extLst>
              </p:cNvPr>
              <p:cNvSpPr/>
              <p:nvPr/>
            </p:nvSpPr>
            <p:spPr>
              <a:xfrm rot="14639363" flipV="1">
                <a:off x="4050614" y="5247745"/>
                <a:ext cx="1760275" cy="760719"/>
              </a:xfrm>
              <a:prstGeom prst="arc">
                <a:avLst>
                  <a:gd name="adj1" fmla="val 19011118"/>
                  <a:gd name="adj2" fmla="val 21181331"/>
                </a:avLst>
              </a:prstGeom>
              <a:ln w="3810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53" name="ZoneTexte 52">
              <a:extLst>
                <a:ext uri="{FF2B5EF4-FFF2-40B4-BE49-F238E27FC236}">
                  <a16:creationId xmlns:a16="http://schemas.microsoft.com/office/drawing/2014/main" id="{795DAB01-4A00-008A-2006-4E2CB786D99D}"/>
                </a:ext>
              </a:extLst>
            </p:cNvPr>
            <p:cNvSpPr txBox="1"/>
            <p:nvPr/>
          </p:nvSpPr>
          <p:spPr>
            <a:xfrm>
              <a:off x="5909153" y="5152450"/>
              <a:ext cx="620683" cy="369332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shape">
                <a:fillToRect l="50000" t="50000" r="50000" b="50000"/>
              </a:path>
            </a:gradFill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42°C</a:t>
              </a:r>
            </a:p>
          </p:txBody>
        </p:sp>
        <p:sp>
          <p:nvSpPr>
            <p:cNvPr id="54" name="ZoneTexte 53">
              <a:extLst>
                <a:ext uri="{FF2B5EF4-FFF2-40B4-BE49-F238E27FC236}">
                  <a16:creationId xmlns:a16="http://schemas.microsoft.com/office/drawing/2014/main" id="{2D7AABCD-52C8-9213-1ADB-308FBB3F7A8A}"/>
                </a:ext>
              </a:extLst>
            </p:cNvPr>
            <p:cNvSpPr txBox="1"/>
            <p:nvPr/>
          </p:nvSpPr>
          <p:spPr>
            <a:xfrm>
              <a:off x="2178212" y="4182237"/>
              <a:ext cx="2209703" cy="4392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/>
                <a:t>Neuromodulation</a:t>
              </a:r>
            </a:p>
          </p:txBody>
        </p:sp>
        <p:sp>
          <p:nvSpPr>
            <p:cNvPr id="55" name="ZoneTexte 54">
              <a:extLst>
                <a:ext uri="{FF2B5EF4-FFF2-40B4-BE49-F238E27FC236}">
                  <a16:creationId xmlns:a16="http://schemas.microsoft.com/office/drawing/2014/main" id="{95C288A6-1D9A-D4C4-2940-322C24EFD4CC}"/>
                </a:ext>
              </a:extLst>
            </p:cNvPr>
            <p:cNvSpPr txBox="1"/>
            <p:nvPr/>
          </p:nvSpPr>
          <p:spPr>
            <a:xfrm>
              <a:off x="-1647881" y="4534926"/>
              <a:ext cx="16113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b="1" dirty="0"/>
                <a:t>RF pulsée</a:t>
              </a:r>
            </a:p>
          </p:txBody>
        </p:sp>
      </p:grpSp>
      <p:sp>
        <p:nvSpPr>
          <p:cNvPr id="68" name="Flèche vers le bas 67">
            <a:extLst>
              <a:ext uri="{FF2B5EF4-FFF2-40B4-BE49-F238E27FC236}">
                <a16:creationId xmlns:a16="http://schemas.microsoft.com/office/drawing/2014/main" id="{CD7D62DB-3DC0-8849-1318-1145DA425242}"/>
              </a:ext>
            </a:extLst>
          </p:cNvPr>
          <p:cNvSpPr/>
          <p:nvPr/>
        </p:nvSpPr>
        <p:spPr>
          <a:xfrm>
            <a:off x="2025562" y="2211989"/>
            <a:ext cx="471227" cy="552284"/>
          </a:xfrm>
          <a:prstGeom prst="down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69DBB71-7091-C0CE-54AA-C1F837743EA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197" t="43296" r="5491" b="7538"/>
          <a:stretch/>
        </p:blipFill>
        <p:spPr>
          <a:xfrm>
            <a:off x="0" y="6340271"/>
            <a:ext cx="1368315" cy="51772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0BFB194-0E97-F4F2-DAB9-1DEE16371843}"/>
              </a:ext>
            </a:extLst>
          </p:cNvPr>
          <p:cNvSpPr txBox="1"/>
          <p:nvPr/>
        </p:nvSpPr>
        <p:spPr>
          <a:xfrm>
            <a:off x="6371028" y="399860"/>
            <a:ext cx="524811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4400" b="1" dirty="0">
                <a:solidFill>
                  <a:srgbClr val="233D7B"/>
                </a:solidFill>
                <a:latin typeface="+mn-lt"/>
                <a:cs typeface="+mn-cs"/>
              </a:rPr>
              <a:t>DANS UN PARCOURS</a:t>
            </a:r>
            <a:endParaRPr lang="fr-FR" sz="4400" dirty="0"/>
          </a:p>
        </p:txBody>
      </p:sp>
    </p:spTree>
    <p:extLst>
      <p:ext uri="{BB962C8B-B14F-4D97-AF65-F5344CB8AC3E}">
        <p14:creationId xmlns:p14="http://schemas.microsoft.com/office/powerpoint/2010/main" val="41540145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re 1">
            <a:extLst>
              <a:ext uri="{FF2B5EF4-FFF2-40B4-BE49-F238E27FC236}">
                <a16:creationId xmlns:a16="http://schemas.microsoft.com/office/drawing/2014/main" id="{77E9F1EA-BE21-89A4-4CCF-D8A7FD49FA2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04333"/>
          </a:xfrm>
          <a:prstGeom prst="rect">
            <a:avLst/>
          </a:prstGeom>
        </p:spPr>
        <p:txBody>
          <a:bodyPr lIns="91440" tIns="45720" rIns="91440" bIns="4572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SzPct val="100000"/>
              <a:defRPr/>
            </a:pPr>
            <a:r>
              <a:rPr lang="fr-FR" b="1" dirty="0">
                <a:solidFill>
                  <a:schemeClr val="bg1"/>
                </a:solidFill>
                <a:latin typeface="+mn-lt"/>
              </a:rPr>
              <a:t>ANEST-ANALGESIE LOCOREGIONALE</a:t>
            </a:r>
          </a:p>
        </p:txBody>
      </p:sp>
      <p:pic>
        <p:nvPicPr>
          <p:cNvPr id="3" name="Image 6">
            <a:extLst>
              <a:ext uri="{FF2B5EF4-FFF2-40B4-BE49-F238E27FC236}">
                <a16:creationId xmlns:a16="http://schemas.microsoft.com/office/drawing/2014/main" id="{6948CCEC-0FFF-0D6D-1A5D-09E4B29C37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74" b="9689"/>
          <a:stretch/>
        </p:blipFill>
        <p:spPr bwMode="auto">
          <a:xfrm>
            <a:off x="219108" y="4144028"/>
            <a:ext cx="4110741" cy="21812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91A5EC4-D827-5AF8-FE83-29D6518F1C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814" y="1092412"/>
            <a:ext cx="4784867" cy="20653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A5CE821-F358-CABD-827C-F523182B9D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9072" y="689673"/>
            <a:ext cx="4389861" cy="25917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8A87823-DF23-8AD2-A97D-63EC38F2A44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1559"/>
          <a:stretch/>
        </p:blipFill>
        <p:spPr>
          <a:xfrm>
            <a:off x="2802127" y="2396222"/>
            <a:ext cx="2926688" cy="15230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B817D958-23C4-DCBA-53A4-811BD8725151}"/>
              </a:ext>
            </a:extLst>
          </p:cNvPr>
          <p:cNvSpPr txBox="1"/>
          <p:nvPr/>
        </p:nvSpPr>
        <p:spPr>
          <a:xfrm>
            <a:off x="7872491" y="5863641"/>
            <a:ext cx="4174989" cy="923330"/>
          </a:xfrm>
          <a:prstGeom prst="rect">
            <a:avLst/>
          </a:prstGeom>
          <a:solidFill>
            <a:srgbClr val="233D7B"/>
          </a:solidFill>
        </p:spPr>
        <p:txBody>
          <a:bodyPr wrap="none" rtlCol="0">
            <a:spAutoFit/>
          </a:bodyPr>
          <a:lstStyle/>
          <a:p>
            <a:pPr algn="r"/>
            <a:r>
              <a:rPr lang="fr-FR" sz="1800" dirty="0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AL </a:t>
            </a:r>
            <a:r>
              <a:rPr lang="fr-FR" sz="1800" dirty="0" err="1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Kerver</a:t>
            </a:r>
            <a:r>
              <a:rPr lang="fr-FR" sz="1800" dirty="0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 et al. </a:t>
            </a:r>
            <a:r>
              <a:rPr lang="fr-FR" dirty="0">
                <a:solidFill>
                  <a:schemeClr val="bg1"/>
                </a:solidFill>
              </a:rPr>
              <a:t>J Bone Joint </a:t>
            </a:r>
            <a:r>
              <a:rPr lang="fr-FR" dirty="0" err="1">
                <a:solidFill>
                  <a:schemeClr val="bg1"/>
                </a:solidFill>
              </a:rPr>
              <a:t>Surg</a:t>
            </a:r>
            <a:r>
              <a:rPr lang="fr-FR" dirty="0">
                <a:solidFill>
                  <a:schemeClr val="bg1"/>
                </a:solidFill>
              </a:rPr>
              <a:t> Am. 2013</a:t>
            </a:r>
            <a:endParaRPr lang="fr-FR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r"/>
            <a:r>
              <a:rPr lang="fr-FR" dirty="0">
                <a:solidFill>
                  <a:schemeClr val="bg1"/>
                </a:solidFill>
              </a:rPr>
              <a:t>BM Henry et al. J </a:t>
            </a:r>
            <a:r>
              <a:rPr lang="fr-FR" dirty="0" err="1">
                <a:solidFill>
                  <a:schemeClr val="bg1"/>
                </a:solidFill>
              </a:rPr>
              <a:t>Knee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Surg</a:t>
            </a:r>
            <a:r>
              <a:rPr lang="fr-FR" dirty="0">
                <a:solidFill>
                  <a:schemeClr val="bg1"/>
                </a:solidFill>
              </a:rPr>
              <a:t>. 2017 </a:t>
            </a:r>
          </a:p>
          <a:p>
            <a:pPr algn="r"/>
            <a:r>
              <a:rPr lang="fr-FR" sz="1800" dirty="0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J </a:t>
            </a:r>
            <a:r>
              <a:rPr lang="fr-FR" sz="1800" dirty="0" err="1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Tran</a:t>
            </a:r>
            <a:r>
              <a:rPr lang="fr-FR" sz="1800" dirty="0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 et al. RAPM 2018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11D26764-B16A-5255-9BEB-FC97162E37C2}"/>
              </a:ext>
            </a:extLst>
          </p:cNvPr>
          <p:cNvSpPr txBox="1">
            <a:spLocks/>
          </p:cNvSpPr>
          <p:nvPr/>
        </p:nvSpPr>
        <p:spPr>
          <a:xfrm>
            <a:off x="1" y="1"/>
            <a:ext cx="11713633" cy="9101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 b="1" dirty="0">
                <a:solidFill>
                  <a:srgbClr val="233D7B"/>
                </a:solidFill>
                <a:latin typeface="+mn-lt"/>
                <a:cs typeface="+mn-cs"/>
              </a:rPr>
              <a:t>L’ANATOMIE ENCORE ET TOUJOURS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81C9B92-16C4-5574-3493-4A9C98CE20C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1247" b="12505"/>
          <a:stretch/>
        </p:blipFill>
        <p:spPr>
          <a:xfrm>
            <a:off x="5908828" y="3576528"/>
            <a:ext cx="4694599" cy="21812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re 1">
            <a:extLst>
              <a:ext uri="{FF2B5EF4-FFF2-40B4-BE49-F238E27FC236}">
                <a16:creationId xmlns:a16="http://schemas.microsoft.com/office/drawing/2014/main" id="{77E9F1EA-BE21-89A4-4CCF-D8A7FD49FA2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04333"/>
          </a:xfrm>
          <a:prstGeom prst="rect">
            <a:avLst/>
          </a:prstGeom>
        </p:spPr>
        <p:txBody>
          <a:bodyPr lIns="91440" tIns="45720" rIns="91440" bIns="4572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SzPct val="100000"/>
              <a:defRPr/>
            </a:pPr>
            <a:r>
              <a:rPr lang="fr-FR" b="1" dirty="0">
                <a:solidFill>
                  <a:schemeClr val="bg1"/>
                </a:solidFill>
                <a:latin typeface="+mn-lt"/>
              </a:rPr>
              <a:t>ANEST-ANALGESIE LOCOREGIONALE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817D958-23C4-DCBA-53A4-811BD8725151}"/>
              </a:ext>
            </a:extLst>
          </p:cNvPr>
          <p:cNvSpPr txBox="1"/>
          <p:nvPr/>
        </p:nvSpPr>
        <p:spPr>
          <a:xfrm>
            <a:off x="9169630" y="5885105"/>
            <a:ext cx="2975302" cy="923330"/>
          </a:xfrm>
          <a:prstGeom prst="rect">
            <a:avLst/>
          </a:prstGeom>
          <a:solidFill>
            <a:srgbClr val="233D7B"/>
          </a:solidFill>
        </p:spPr>
        <p:txBody>
          <a:bodyPr wrap="none" rtlCol="0">
            <a:spAutoFit/>
          </a:bodyPr>
          <a:lstStyle/>
          <a:p>
            <a:pPr algn="r"/>
            <a:r>
              <a:rPr lang="fr-FR" sz="1800" dirty="0">
                <a:solidFill>
                  <a:srgbClr val="F4F9FB"/>
                </a:solidFill>
              </a:rPr>
              <a:t>P </a:t>
            </a:r>
            <a:r>
              <a:rPr lang="fr-FR" sz="1800" dirty="0" err="1">
                <a:solidFill>
                  <a:srgbClr val="F4F9FB"/>
                </a:solidFill>
              </a:rPr>
              <a:t>Laumonerie</a:t>
            </a:r>
            <a:r>
              <a:rPr lang="fr-FR" dirty="0">
                <a:solidFill>
                  <a:srgbClr val="F4F9FB"/>
                </a:solidFill>
              </a:rPr>
              <a:t> et al</a:t>
            </a:r>
            <a:r>
              <a:rPr lang="fr-FR" sz="1800" dirty="0">
                <a:solidFill>
                  <a:srgbClr val="F4F9FB"/>
                </a:solidFill>
              </a:rPr>
              <a:t>. JSES 2020</a:t>
            </a:r>
            <a:endParaRPr lang="fr-FR" dirty="0">
              <a:solidFill>
                <a:schemeClr val="bg1"/>
              </a:solidFill>
            </a:endParaRPr>
          </a:p>
          <a:p>
            <a:pPr algn="r"/>
            <a:r>
              <a:rPr lang="fr-FR" dirty="0">
                <a:solidFill>
                  <a:schemeClr val="bg1"/>
                </a:solidFill>
              </a:rPr>
              <a:t>J </a:t>
            </a:r>
            <a:r>
              <a:rPr lang="fr-FR" dirty="0" err="1">
                <a:solidFill>
                  <a:schemeClr val="bg1"/>
                </a:solidFill>
              </a:rPr>
              <a:t>Tran</a:t>
            </a:r>
            <a:r>
              <a:rPr lang="fr-FR" dirty="0">
                <a:solidFill>
                  <a:schemeClr val="bg1"/>
                </a:solidFill>
              </a:rPr>
              <a:t> et al. RAPM 2019</a:t>
            </a:r>
          </a:p>
          <a:p>
            <a:pPr algn="r"/>
            <a:r>
              <a:rPr lang="fr-FR" sz="1800" dirty="0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J </a:t>
            </a:r>
            <a:r>
              <a:rPr lang="fr-FR" sz="1800" dirty="0" err="1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Tran</a:t>
            </a:r>
            <a:r>
              <a:rPr lang="fr-FR" sz="1800" dirty="0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 et al. RAPM 2018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11D26764-B16A-5255-9BEB-FC97162E37C2}"/>
              </a:ext>
            </a:extLst>
          </p:cNvPr>
          <p:cNvSpPr txBox="1">
            <a:spLocks/>
          </p:cNvSpPr>
          <p:nvPr/>
        </p:nvSpPr>
        <p:spPr>
          <a:xfrm>
            <a:off x="1" y="1"/>
            <a:ext cx="11713633" cy="9101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 b="1" dirty="0">
                <a:solidFill>
                  <a:srgbClr val="233D7B"/>
                </a:solidFill>
                <a:latin typeface="+mn-lt"/>
                <a:cs typeface="+mn-cs"/>
              </a:rPr>
              <a:t>L’ANATOMIE ENCORE ET TOUJOURS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549797A-D529-A936-F998-9A93F512B17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007" t="3626" r="3269"/>
          <a:stretch/>
        </p:blipFill>
        <p:spPr>
          <a:xfrm>
            <a:off x="6597526" y="886979"/>
            <a:ext cx="5250205" cy="27608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EAC83AD-2B6C-7288-CAEE-9CDC414B98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79445" y="3836264"/>
            <a:ext cx="3659110" cy="28358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 10" descr="Une image contenant texte&#10;&#10;Description générée automatiquement">
            <a:extLst>
              <a:ext uri="{FF2B5EF4-FFF2-40B4-BE49-F238E27FC236}">
                <a16:creationId xmlns:a16="http://schemas.microsoft.com/office/drawing/2014/main" id="{2E7A1C5B-5303-215B-E5FD-1C94968967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3319" y="1104696"/>
            <a:ext cx="5802682" cy="19230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VID_20220328_171335.mp4" descr="VID_20220328_171335.mp4">
            <a:hlinkClick r:id="" action="ppaction://media"/>
            <a:extLst>
              <a:ext uri="{FF2B5EF4-FFF2-40B4-BE49-F238E27FC236}">
                <a16:creationId xmlns:a16="http://schemas.microsoft.com/office/drawing/2014/main" id="{9DB624B5-4FE7-9CFF-4510-38D97D962F1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144.093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8164" y="3370940"/>
            <a:ext cx="1856888" cy="3301134"/>
          </a:xfrm>
          <a:prstGeom prst="rect">
            <a:avLst/>
          </a:prstGeom>
        </p:spPr>
      </p:pic>
      <p:pic>
        <p:nvPicPr>
          <p:cNvPr id="14" name="VID_20220328_174219.mp4" descr="VID_20220328_174219.mp4">
            <a:hlinkClick r:id="" action="ppaction://media"/>
            <a:extLst>
              <a:ext uri="{FF2B5EF4-FFF2-40B4-BE49-F238E27FC236}">
                <a16:creationId xmlns:a16="http://schemas.microsoft.com/office/drawing/2014/main" id="{30D1EBE9-68F1-B105-63B9-B417446A0C1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st="6279.3373" end="4943.6867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46149" y="3370940"/>
            <a:ext cx="1856888" cy="330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895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9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80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1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 mute="1">
                <p:cTn id="1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41E36F12-21AC-C73E-3224-7027073E95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97" t="43296" r="5491" b="7538"/>
          <a:stretch/>
        </p:blipFill>
        <p:spPr>
          <a:xfrm>
            <a:off x="0" y="6340271"/>
            <a:ext cx="1368315" cy="517729"/>
          </a:xfrm>
          <a:prstGeom prst="rect">
            <a:avLst/>
          </a:prstGeom>
        </p:spPr>
      </p:pic>
      <p:grpSp>
        <p:nvGrpSpPr>
          <p:cNvPr id="18" name="Groupe 17">
            <a:extLst>
              <a:ext uri="{FF2B5EF4-FFF2-40B4-BE49-F238E27FC236}">
                <a16:creationId xmlns:a16="http://schemas.microsoft.com/office/drawing/2014/main" id="{8FD3A005-42F1-D284-CF8E-B944F7827F28}"/>
              </a:ext>
            </a:extLst>
          </p:cNvPr>
          <p:cNvGrpSpPr>
            <a:grpSpLocks noChangeAspect="1"/>
          </p:cNvGrpSpPr>
          <p:nvPr/>
        </p:nvGrpSpPr>
        <p:grpSpPr>
          <a:xfrm>
            <a:off x="452540" y="1612004"/>
            <a:ext cx="11466107" cy="3636000"/>
            <a:chOff x="1199551" y="974106"/>
            <a:chExt cx="9434286" cy="3257026"/>
          </a:xfrm>
        </p:grpSpPr>
        <p:sp>
          <p:nvSpPr>
            <p:cNvPr id="4" name="Flèche vers la droite 3">
              <a:extLst>
                <a:ext uri="{FF2B5EF4-FFF2-40B4-BE49-F238E27FC236}">
                  <a16:creationId xmlns:a16="http://schemas.microsoft.com/office/drawing/2014/main" id="{58B55CF4-C275-7619-5620-8806CD597A40}"/>
                </a:ext>
              </a:extLst>
            </p:cNvPr>
            <p:cNvSpPr/>
            <p:nvPr/>
          </p:nvSpPr>
          <p:spPr>
            <a:xfrm>
              <a:off x="1199551" y="974106"/>
              <a:ext cx="9434286" cy="3257026"/>
            </a:xfrm>
            <a:prstGeom prst="rightArrow">
              <a:avLst>
                <a:gd name="adj1" fmla="val 50000"/>
                <a:gd name="adj2" fmla="val 49632"/>
              </a:avLst>
            </a:prstGeom>
            <a:solidFill>
              <a:srgbClr val="304374"/>
            </a:solidFill>
            <a:effectLst>
              <a:outerShdw blurRad="50800" dist="224893" dir="7020000" sx="101000" sy="101000" algn="tl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+mj-lt"/>
              </a:endParaRPr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980014DC-8351-6E31-0473-334ED770B932}"/>
                </a:ext>
              </a:extLst>
            </p:cNvPr>
            <p:cNvSpPr txBox="1"/>
            <p:nvPr/>
          </p:nvSpPr>
          <p:spPr>
            <a:xfrm>
              <a:off x="3450521" y="2797811"/>
              <a:ext cx="1869107" cy="4686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dirty="0">
                  <a:solidFill>
                    <a:schemeClr val="bg1"/>
                  </a:solidFill>
                  <a:latin typeface="+mj-lt"/>
                </a:rPr>
                <a:t>RENAISSANCE </a:t>
              </a: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D3E6C3E0-630B-E5F6-ED0F-980BA5B70631}"/>
                </a:ext>
              </a:extLst>
            </p:cNvPr>
            <p:cNvSpPr txBox="1"/>
            <p:nvPr/>
          </p:nvSpPr>
          <p:spPr>
            <a:xfrm>
              <a:off x="4600490" y="2092142"/>
              <a:ext cx="1349019" cy="4686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dirty="0">
                  <a:solidFill>
                    <a:schemeClr val="bg1"/>
                  </a:solidFill>
                  <a:latin typeface="+mj-lt"/>
                </a:rPr>
                <a:t>BAROQUE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B69B83B0-185F-58EB-89DA-3F5AB07F995D}"/>
                </a:ext>
              </a:extLst>
            </p:cNvPr>
            <p:cNvSpPr txBox="1"/>
            <p:nvPr/>
          </p:nvSpPr>
          <p:spPr>
            <a:xfrm>
              <a:off x="5728490" y="2805002"/>
              <a:ext cx="1466933" cy="4686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dirty="0">
                  <a:solidFill>
                    <a:schemeClr val="bg1"/>
                  </a:solidFill>
                  <a:latin typeface="+mj-lt"/>
                </a:rPr>
                <a:t>CLASSIQUE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2986E26B-0F25-3625-D611-7F67609489EA}"/>
                </a:ext>
              </a:extLst>
            </p:cNvPr>
            <p:cNvSpPr txBox="1"/>
            <p:nvPr/>
          </p:nvSpPr>
          <p:spPr>
            <a:xfrm>
              <a:off x="7342757" y="2214229"/>
              <a:ext cx="1846526" cy="4686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dirty="0">
                  <a:solidFill>
                    <a:schemeClr val="bg1"/>
                  </a:solidFill>
                  <a:latin typeface="+mj-lt"/>
                </a:rPr>
                <a:t>ROMANTIQUE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FB2D180B-8435-62D6-2D54-200819550820}"/>
                </a:ext>
              </a:extLst>
            </p:cNvPr>
            <p:cNvSpPr txBox="1"/>
            <p:nvPr/>
          </p:nvSpPr>
          <p:spPr>
            <a:xfrm>
              <a:off x="2317082" y="2133034"/>
              <a:ext cx="1645677" cy="4686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dirty="0">
                  <a:solidFill>
                    <a:schemeClr val="bg1"/>
                  </a:solidFill>
                  <a:latin typeface="+mj-lt"/>
                </a:rPr>
                <a:t>MOYEN-ÂGE</a:t>
              </a:r>
            </a:p>
          </p:txBody>
        </p:sp>
      </p:grpSp>
      <p:pic>
        <p:nvPicPr>
          <p:cNvPr id="21" name="Image 20">
            <a:extLst>
              <a:ext uri="{FF2B5EF4-FFF2-40B4-BE49-F238E27FC236}">
                <a16:creationId xmlns:a16="http://schemas.microsoft.com/office/drawing/2014/main" id="{995DB5DE-EAA2-A2E4-A7E7-1DCDBA36AF9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212121"/>
              </a:clrFrom>
              <a:clrTo>
                <a:srgbClr val="212121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halkSketch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442314">
            <a:off x="1495690" y="1534076"/>
            <a:ext cx="1136134" cy="11361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B9506141-E1DB-BC53-4E71-2AD679F3C2D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LineDrawing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32540" r="28044"/>
          <a:stretch/>
        </p:blipFill>
        <p:spPr>
          <a:xfrm rot="737262">
            <a:off x="3682479" y="4399375"/>
            <a:ext cx="1141384" cy="20913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F29B4AA7-68F9-9C28-C003-7DEA14C1CEF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291"/>
          <a:stretch/>
        </p:blipFill>
        <p:spPr>
          <a:xfrm rot="20534925">
            <a:off x="3650691" y="423303"/>
            <a:ext cx="1422400" cy="10503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0A66FE27-FD29-F4D3-DC3A-2E76F86900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18996">
            <a:off x="5570857" y="471062"/>
            <a:ext cx="1270688" cy="12706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0EF13330-B79E-3B2B-01CC-8AC77C4947E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125177">
            <a:off x="4158274" y="1245436"/>
            <a:ext cx="1802096" cy="12268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id="{C5EE713C-78B0-F175-95E7-CB00BB34A5B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009118">
            <a:off x="7262659" y="1731749"/>
            <a:ext cx="1816100" cy="1117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65B35FC3-2D9D-3A96-24F3-300928A7D0C4}"/>
              </a:ext>
            </a:extLst>
          </p:cNvPr>
          <p:cNvSpPr txBox="1"/>
          <p:nvPr/>
        </p:nvSpPr>
        <p:spPr>
          <a:xfrm>
            <a:off x="694747" y="3630429"/>
            <a:ext cx="20796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  <a:latin typeface="+mj-lt"/>
              </a:rPr>
              <a:t>PREHISTOIRE</a:t>
            </a:r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DB6126E3-6111-8482-4990-18651FC682B0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4765">
            <a:off x="9623148" y="1326130"/>
            <a:ext cx="2282176" cy="3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 10">
            <a:extLst>
              <a:ext uri="{FF2B5EF4-FFF2-40B4-BE49-F238E27FC236}">
                <a16:creationId xmlns:a16="http://schemas.microsoft.com/office/drawing/2014/main" id="{2483A87B-F1C3-5E85-996A-1A68A290C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7075">
            <a:off x="9854207" y="1824942"/>
            <a:ext cx="1987908" cy="3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 16" descr="Une image contenant texte&#10;&#10;Description générée automatiquement">
            <a:extLst>
              <a:ext uri="{FF2B5EF4-FFF2-40B4-BE49-F238E27FC236}">
                <a16:creationId xmlns:a16="http://schemas.microsoft.com/office/drawing/2014/main" id="{8F5EE207-6D33-FD7A-61BB-50648A1CD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5299">
            <a:off x="9242717" y="1614447"/>
            <a:ext cx="1069914" cy="3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 33" descr="Une image contenant texte&#10;&#10;Description générée automatiquement">
            <a:extLst>
              <a:ext uri="{FF2B5EF4-FFF2-40B4-BE49-F238E27FC236}">
                <a16:creationId xmlns:a16="http://schemas.microsoft.com/office/drawing/2014/main" id="{C94B2C68-B4D7-CDA0-5D62-296BC1393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22"/>
          <a:stretch>
            <a:fillRect/>
          </a:stretch>
        </p:blipFill>
        <p:spPr bwMode="auto">
          <a:xfrm rot="21373922">
            <a:off x="9914857" y="2301396"/>
            <a:ext cx="2122759" cy="3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9288384-0CDF-2AB9-AE93-6E519318400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21290252">
            <a:off x="9686330" y="691254"/>
            <a:ext cx="797837" cy="3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268B2643-9925-65DF-2FF3-9C97D6544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6492" y="471062"/>
            <a:ext cx="1742155" cy="3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DE36782D-C214-E5BD-E2F8-8D04E1496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20"/>
          <a:stretch>
            <a:fillRect/>
          </a:stretch>
        </p:blipFill>
        <p:spPr bwMode="auto">
          <a:xfrm rot="1008741">
            <a:off x="10626708" y="966907"/>
            <a:ext cx="1118667" cy="3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47CED654-B99C-4C43-AB28-2691408F8D09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artisticCemen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514577">
            <a:off x="732701" y="5093946"/>
            <a:ext cx="1889467" cy="5095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" name="Image 7" descr="Une image contenant table&#10;&#10;Description générée automatiquement">
            <a:extLst>
              <a:ext uri="{FF2B5EF4-FFF2-40B4-BE49-F238E27FC236}">
                <a16:creationId xmlns:a16="http://schemas.microsoft.com/office/drawing/2014/main" id="{6C5EBCB2-77CC-3A64-6DDB-8D6B6D297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5726">
            <a:off x="6465963" y="4357815"/>
            <a:ext cx="1714426" cy="19753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13756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ZoneTexte 2">
            <a:extLst>
              <a:ext uri="{FF2B5EF4-FFF2-40B4-BE49-F238E27FC236}">
                <a16:creationId xmlns:a16="http://schemas.microsoft.com/office/drawing/2014/main" id="{D600A635-B7AD-C3DB-A0BD-08425748FF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4950" y="1224492"/>
            <a:ext cx="2850652" cy="1427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fr-FR" altLang="fr-FR" sz="1800" dirty="0">
                <a:latin typeface="+mn-lt"/>
              </a:rPr>
              <a:t>40 patients - PTG 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fr-FR" altLang="fr-FR" sz="1800" dirty="0">
              <a:latin typeface="+mn-lt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fr-FR" altLang="fr-FR" sz="1800" dirty="0">
                <a:latin typeface="+mn-lt"/>
              </a:rPr>
              <a:t>Adducteur + IPACK  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fr-FR" altLang="fr-FR" sz="1800" u="sng" dirty="0">
                <a:latin typeface="+mn-lt"/>
              </a:rPr>
              <a:t>+</a:t>
            </a:r>
            <a:r>
              <a:rPr lang="fr-FR" altLang="fr-FR" sz="1800" dirty="0">
                <a:latin typeface="+mn-lt"/>
              </a:rPr>
              <a:t> SMGN + SLGN + IMGN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fr-FR" altLang="fr-FR" sz="1800" dirty="0">
              <a:latin typeface="+mn-lt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fr-FR" altLang="fr-FR" sz="1800" dirty="0">
                <a:latin typeface="+mn-lt"/>
              </a:rPr>
              <a:t>Conso opioïde sur 24 heures</a:t>
            </a:r>
          </a:p>
        </p:txBody>
      </p:sp>
      <p:pic>
        <p:nvPicPr>
          <p:cNvPr id="55298" name="Image 13">
            <a:extLst>
              <a:ext uri="{FF2B5EF4-FFF2-40B4-BE49-F238E27FC236}">
                <a16:creationId xmlns:a16="http://schemas.microsoft.com/office/drawing/2014/main" id="{FB4919D4-3CDF-6014-DB3D-2574E5A19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350" y="1845501"/>
            <a:ext cx="702733" cy="702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Image 14">
            <a:extLst>
              <a:ext uri="{FF2B5EF4-FFF2-40B4-BE49-F238E27FC236}">
                <a16:creationId xmlns:a16="http://schemas.microsoft.com/office/drawing/2014/main" id="{9880848C-786F-41F7-E214-64D4BA3C4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50" y="1014941"/>
            <a:ext cx="664633" cy="70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itre 1">
            <a:extLst>
              <a:ext uri="{FF2B5EF4-FFF2-40B4-BE49-F238E27FC236}">
                <a16:creationId xmlns:a16="http://schemas.microsoft.com/office/drawing/2014/main" id="{77E9F1EA-BE21-89A4-4CCF-D8A7FD49FA2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04333"/>
          </a:xfrm>
          <a:prstGeom prst="rect">
            <a:avLst/>
          </a:prstGeom>
        </p:spPr>
        <p:txBody>
          <a:bodyPr lIns="91440" tIns="45720" rIns="91440" bIns="4572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SzPct val="100000"/>
              <a:defRPr/>
            </a:pPr>
            <a:r>
              <a:rPr lang="fr-FR" b="1" dirty="0">
                <a:solidFill>
                  <a:schemeClr val="bg1"/>
                </a:solidFill>
                <a:latin typeface="+mn-lt"/>
              </a:rPr>
              <a:t>ANEST-ANALGESIE LOCOREGIONALE</a:t>
            </a:r>
          </a:p>
        </p:txBody>
      </p:sp>
      <p:pic>
        <p:nvPicPr>
          <p:cNvPr id="55303" name="Image 6">
            <a:extLst>
              <a:ext uri="{FF2B5EF4-FFF2-40B4-BE49-F238E27FC236}">
                <a16:creationId xmlns:a16="http://schemas.microsoft.com/office/drawing/2014/main" id="{D69579F8-A9C5-215B-24E0-A25D695279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31" b="9689"/>
          <a:stretch/>
        </p:blipFill>
        <p:spPr bwMode="auto">
          <a:xfrm>
            <a:off x="306246" y="3022246"/>
            <a:ext cx="5789754" cy="3408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A316A48-8E7B-8ADD-0F49-1E95D2DEA5BA}"/>
              </a:ext>
            </a:extLst>
          </p:cNvPr>
          <p:cNvSpPr txBox="1"/>
          <p:nvPr/>
        </p:nvSpPr>
        <p:spPr>
          <a:xfrm>
            <a:off x="9144000" y="6430692"/>
            <a:ext cx="2927789" cy="369332"/>
          </a:xfrm>
          <a:prstGeom prst="rect">
            <a:avLst/>
          </a:prstGeom>
          <a:solidFill>
            <a:srgbClr val="304374"/>
          </a:solidFill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M </a:t>
            </a:r>
            <a:r>
              <a:rPr lang="fr-FR" dirty="0" err="1">
                <a:solidFill>
                  <a:schemeClr val="bg1"/>
                </a:solidFill>
              </a:rPr>
              <a:t>Rambhia</a:t>
            </a:r>
            <a:r>
              <a:rPr lang="fr-FR" dirty="0">
                <a:solidFill>
                  <a:schemeClr val="bg1"/>
                </a:solidFill>
              </a:rPr>
              <a:t> et al. RAPM 2021</a:t>
            </a:r>
          </a:p>
        </p:txBody>
      </p:sp>
      <p:pic>
        <p:nvPicPr>
          <p:cNvPr id="4" name="Image 3" descr="Une image contenant table&#10;&#10;Description générée automatiquement">
            <a:extLst>
              <a:ext uri="{FF2B5EF4-FFF2-40B4-BE49-F238E27FC236}">
                <a16:creationId xmlns:a16="http://schemas.microsoft.com/office/drawing/2014/main" id="{DB78853E-E95F-66C4-5C8E-4AAB4E848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536" y="579069"/>
            <a:ext cx="5323098" cy="5402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2CB3B402-380F-C4CD-B70B-9FB0C587C68A}"/>
              </a:ext>
            </a:extLst>
          </p:cNvPr>
          <p:cNvSpPr txBox="1">
            <a:spLocks/>
          </p:cNvSpPr>
          <p:nvPr/>
        </p:nvSpPr>
        <p:spPr>
          <a:xfrm>
            <a:off x="1" y="1"/>
            <a:ext cx="11713633" cy="9101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 b="1" dirty="0">
                <a:solidFill>
                  <a:srgbClr val="233D7B"/>
                </a:solidFill>
                <a:latin typeface="+mn-lt"/>
                <a:cs typeface="+mn-cs"/>
              </a:rPr>
              <a:t>ADAPTEE A LA CHIRURGIE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4541B9D-32F2-657F-5B9B-C4984C53858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197" t="43296" r="5491" b="7538"/>
          <a:stretch/>
        </p:blipFill>
        <p:spPr>
          <a:xfrm>
            <a:off x="0" y="6340271"/>
            <a:ext cx="1368315" cy="517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7340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re 1">
            <a:extLst>
              <a:ext uri="{FF2B5EF4-FFF2-40B4-BE49-F238E27FC236}">
                <a16:creationId xmlns:a16="http://schemas.microsoft.com/office/drawing/2014/main" id="{77E9F1EA-BE21-89A4-4CCF-D8A7FD49FA2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04333"/>
          </a:xfrm>
          <a:prstGeom prst="rect">
            <a:avLst/>
          </a:prstGeom>
        </p:spPr>
        <p:txBody>
          <a:bodyPr lIns="91440" tIns="45720" rIns="91440" bIns="4572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SzPct val="100000"/>
              <a:defRPr/>
            </a:pPr>
            <a:r>
              <a:rPr lang="fr-FR" b="1" dirty="0">
                <a:solidFill>
                  <a:schemeClr val="bg1"/>
                </a:solidFill>
                <a:latin typeface="+mn-lt"/>
              </a:rPr>
              <a:t>ANEST-ANALGESIE LOCOREGIONALE</a:t>
            </a: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2CB3B402-380F-C4CD-B70B-9FB0C587C68A}"/>
              </a:ext>
            </a:extLst>
          </p:cNvPr>
          <p:cNvSpPr txBox="1">
            <a:spLocks/>
          </p:cNvSpPr>
          <p:nvPr/>
        </p:nvSpPr>
        <p:spPr>
          <a:xfrm>
            <a:off x="1" y="1"/>
            <a:ext cx="11713633" cy="9101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 b="1" dirty="0">
                <a:solidFill>
                  <a:srgbClr val="233D7B"/>
                </a:solidFill>
                <a:latin typeface="+mn-lt"/>
                <a:cs typeface="+mn-cs"/>
              </a:rPr>
              <a:t>ADAPTEE A LA CHIRURGIE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A8F545F-25AE-0E10-8BFA-99FCA36377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9395" y="81768"/>
            <a:ext cx="5724922" cy="6694464"/>
          </a:xfrm>
          <a:prstGeom prst="rect">
            <a:avLst/>
          </a:prstGeom>
        </p:spPr>
      </p:pic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5ECBFF65-8B38-B535-4631-264D53554A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077" y="1728202"/>
            <a:ext cx="5777569" cy="1557235"/>
          </a:xfrm>
          <a:prstGeom prst="rect">
            <a:avLst/>
          </a:prstGeom>
          <a:ln w="19050">
            <a:solidFill>
              <a:srgbClr val="304374"/>
            </a:solidFill>
          </a:ln>
        </p:spPr>
      </p:pic>
      <p:pic>
        <p:nvPicPr>
          <p:cNvPr id="9" name="Image 8" descr="Une image contenant texte&#10;&#10;Description générée automatiquement">
            <a:extLst>
              <a:ext uri="{FF2B5EF4-FFF2-40B4-BE49-F238E27FC236}">
                <a16:creationId xmlns:a16="http://schemas.microsoft.com/office/drawing/2014/main" id="{8B63EEEC-1249-933E-1A43-D0CEE1B608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077" y="4051724"/>
            <a:ext cx="5777569" cy="1797787"/>
          </a:xfrm>
          <a:prstGeom prst="rect">
            <a:avLst/>
          </a:prstGeom>
          <a:ln w="19050">
            <a:solidFill>
              <a:srgbClr val="304374"/>
            </a:solidFill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2C84FDB0-2F16-6066-260E-01A3CEBEA697}"/>
              </a:ext>
            </a:extLst>
          </p:cNvPr>
          <p:cNvSpPr txBox="1"/>
          <p:nvPr/>
        </p:nvSpPr>
        <p:spPr>
          <a:xfrm>
            <a:off x="4251741" y="5362278"/>
            <a:ext cx="1587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Pain </a:t>
            </a:r>
            <a:r>
              <a:rPr lang="fr-FR" dirty="0" err="1"/>
              <a:t>Ther</a:t>
            </a:r>
            <a:r>
              <a:rPr lang="fr-FR" dirty="0"/>
              <a:t> 2022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E9525FA-1EED-1433-89A6-3A240412F015}"/>
              </a:ext>
            </a:extLst>
          </p:cNvPr>
          <p:cNvSpPr txBox="1"/>
          <p:nvPr/>
        </p:nvSpPr>
        <p:spPr>
          <a:xfrm>
            <a:off x="3702414" y="2506820"/>
            <a:ext cx="25259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b="0" i="0">
                <a:effectLst/>
              </a:rPr>
              <a:t>Arthroplast</a:t>
            </a:r>
            <a:r>
              <a:rPr lang="fr-FR" b="0" i="0" dirty="0">
                <a:effectLst/>
              </a:rPr>
              <a:t> </a:t>
            </a:r>
            <a:r>
              <a:rPr lang="fr-FR" b="0" i="0" dirty="0" err="1">
                <a:effectLst/>
              </a:rPr>
              <a:t>Today</a:t>
            </a:r>
            <a:r>
              <a:rPr lang="fr-FR" b="0" i="0" dirty="0">
                <a:effectLst/>
              </a:rPr>
              <a:t>. 2021</a:t>
            </a:r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5CA1D9E-8A2F-AD19-E318-E88B527CEB8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197" t="43296" r="5491" b="7538"/>
          <a:stretch/>
        </p:blipFill>
        <p:spPr>
          <a:xfrm>
            <a:off x="0" y="6340271"/>
            <a:ext cx="1368315" cy="517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3047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re 1">
            <a:extLst>
              <a:ext uri="{FF2B5EF4-FFF2-40B4-BE49-F238E27FC236}">
                <a16:creationId xmlns:a16="http://schemas.microsoft.com/office/drawing/2014/main" id="{77E9F1EA-BE21-89A4-4CCF-D8A7FD49FA2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04333"/>
          </a:xfrm>
          <a:prstGeom prst="rect">
            <a:avLst/>
          </a:prstGeom>
        </p:spPr>
        <p:txBody>
          <a:bodyPr lIns="91440" tIns="45720" rIns="91440" bIns="4572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SzPct val="100000"/>
              <a:defRPr/>
            </a:pPr>
            <a:r>
              <a:rPr lang="fr-FR" b="1" dirty="0">
                <a:solidFill>
                  <a:schemeClr val="bg1"/>
                </a:solidFill>
                <a:latin typeface="+mn-lt"/>
              </a:rPr>
              <a:t>ANEST-ANALGESIE LOCOREGIONALE</a:t>
            </a:r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11D26764-B16A-5255-9BEB-FC97162E37C2}"/>
              </a:ext>
            </a:extLst>
          </p:cNvPr>
          <p:cNvSpPr txBox="1">
            <a:spLocks/>
          </p:cNvSpPr>
          <p:nvPr/>
        </p:nvSpPr>
        <p:spPr>
          <a:xfrm>
            <a:off x="1" y="1"/>
            <a:ext cx="11713633" cy="9101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 b="1" dirty="0">
                <a:solidFill>
                  <a:srgbClr val="233D7B"/>
                </a:solidFill>
                <a:latin typeface="+mn-lt"/>
                <a:cs typeface="+mn-cs"/>
              </a:rPr>
              <a:t>PARCOURS DOULEUR AIGUE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8F98779-FEE5-51AE-1A1F-ED6326E37ADD}"/>
              </a:ext>
            </a:extLst>
          </p:cNvPr>
          <p:cNvSpPr txBox="1"/>
          <p:nvPr/>
        </p:nvSpPr>
        <p:spPr>
          <a:xfrm>
            <a:off x="8543514" y="6339411"/>
            <a:ext cx="3544104" cy="369332"/>
          </a:xfrm>
          <a:prstGeom prst="rect">
            <a:avLst/>
          </a:prstGeom>
          <a:solidFill>
            <a:srgbClr val="233D7B"/>
          </a:solidFill>
        </p:spPr>
        <p:txBody>
          <a:bodyPr wrap="square" rtlCol="0">
            <a:spAutoFit/>
          </a:bodyPr>
          <a:lstStyle/>
          <a:p>
            <a:pPr algn="r"/>
            <a:r>
              <a:rPr lang="fr-FR" dirty="0">
                <a:solidFill>
                  <a:schemeClr val="bg1"/>
                </a:solidFill>
              </a:rPr>
              <a:t>K Abdelhamid. J </a:t>
            </a:r>
            <a:r>
              <a:rPr lang="fr-FR" dirty="0" err="1">
                <a:solidFill>
                  <a:schemeClr val="bg1"/>
                </a:solidFill>
              </a:rPr>
              <a:t>Emerg</a:t>
            </a:r>
            <a:r>
              <a:rPr lang="fr-FR" dirty="0">
                <a:solidFill>
                  <a:schemeClr val="bg1"/>
                </a:solidFill>
              </a:rPr>
              <a:t> Med. 2020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F5691DE9-8154-1A60-F806-4436EB7E39D9}"/>
              </a:ext>
            </a:extLst>
          </p:cNvPr>
          <p:cNvGrpSpPr/>
          <p:nvPr/>
        </p:nvGrpSpPr>
        <p:grpSpPr>
          <a:xfrm>
            <a:off x="7089761" y="581105"/>
            <a:ext cx="4773114" cy="5695789"/>
            <a:chOff x="5022239" y="53658"/>
            <a:chExt cx="3533074" cy="4119592"/>
          </a:xfrm>
        </p:grpSpPr>
        <p:pic>
          <p:nvPicPr>
            <p:cNvPr id="7" name="Image 6" descr="Une image contenant texte, journal, capture d’écran&#10;&#10;Description générée automatiquement">
              <a:extLst>
                <a:ext uri="{FF2B5EF4-FFF2-40B4-BE49-F238E27FC236}">
                  <a16:creationId xmlns:a16="http://schemas.microsoft.com/office/drawing/2014/main" id="{96E43079-CE38-6243-B8F0-FBF2C8D635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22239" y="53658"/>
              <a:ext cx="3533074" cy="4119592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E77455E-3E26-9076-1CAC-EF73197BCF04}"/>
                </a:ext>
              </a:extLst>
            </p:cNvPr>
            <p:cNvSpPr/>
            <p:nvPr/>
          </p:nvSpPr>
          <p:spPr>
            <a:xfrm>
              <a:off x="5639963" y="2422113"/>
              <a:ext cx="2750181" cy="279206"/>
            </a:xfrm>
            <a:prstGeom prst="rect">
              <a:avLst/>
            </a:prstGeom>
            <a:solidFill>
              <a:srgbClr val="304374">
                <a:alpha val="44543"/>
              </a:srgbClr>
            </a:solidFill>
            <a:ln>
              <a:noFill/>
            </a:ln>
            <a:effectLst>
              <a:outerShdw sx="1000" sy="1000" algn="ctr" rotWithShape="0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D1C4647-FA05-1184-27B9-E168C3CD725A}"/>
                </a:ext>
              </a:extLst>
            </p:cNvPr>
            <p:cNvSpPr/>
            <p:nvPr/>
          </p:nvSpPr>
          <p:spPr>
            <a:xfrm>
              <a:off x="5178109" y="2564770"/>
              <a:ext cx="296685" cy="279206"/>
            </a:xfrm>
            <a:prstGeom prst="rect">
              <a:avLst/>
            </a:prstGeom>
            <a:solidFill>
              <a:srgbClr val="304374">
                <a:alpha val="44543"/>
              </a:srgbClr>
            </a:solidFill>
            <a:ln>
              <a:noFill/>
            </a:ln>
            <a:effectLst>
              <a:outerShdw sx="1000" sy="1000" algn="ctr" rotWithShape="0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753F7BC-908C-F501-9194-C721D32F5166}"/>
                </a:ext>
              </a:extLst>
            </p:cNvPr>
            <p:cNvSpPr/>
            <p:nvPr/>
          </p:nvSpPr>
          <p:spPr>
            <a:xfrm>
              <a:off x="5474795" y="2561716"/>
              <a:ext cx="162874" cy="139603"/>
            </a:xfrm>
            <a:prstGeom prst="rect">
              <a:avLst/>
            </a:prstGeom>
            <a:solidFill>
              <a:srgbClr val="304374">
                <a:alpha val="44543"/>
              </a:srgbClr>
            </a:solidFill>
            <a:ln>
              <a:noFill/>
            </a:ln>
            <a:effectLst>
              <a:outerShdw sx="1000" sy="1000" algn="ctr" rotWithShape="0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C514251-DE2A-64FF-C63B-6D2186104149}"/>
                </a:ext>
              </a:extLst>
            </p:cNvPr>
            <p:cNvSpPr/>
            <p:nvPr/>
          </p:nvSpPr>
          <p:spPr>
            <a:xfrm>
              <a:off x="5178109" y="3547074"/>
              <a:ext cx="3212035" cy="457735"/>
            </a:xfrm>
            <a:prstGeom prst="rect">
              <a:avLst/>
            </a:prstGeom>
            <a:solidFill>
              <a:srgbClr val="304374">
                <a:alpha val="44543"/>
              </a:srgbClr>
            </a:solidFill>
            <a:ln>
              <a:noFill/>
            </a:ln>
            <a:effectLst>
              <a:outerShdw sx="1000" sy="1000" algn="ctr" rotWithShape="0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3" name="ZoneTexte 22">
            <a:extLst>
              <a:ext uri="{FF2B5EF4-FFF2-40B4-BE49-F238E27FC236}">
                <a16:creationId xmlns:a16="http://schemas.microsoft.com/office/drawing/2014/main" id="{8F28AF69-53A4-C288-0D94-92A870118D7C}"/>
              </a:ext>
            </a:extLst>
          </p:cNvPr>
          <p:cNvSpPr txBox="1"/>
          <p:nvPr/>
        </p:nvSpPr>
        <p:spPr>
          <a:xfrm>
            <a:off x="693673" y="1140410"/>
            <a:ext cx="5026381" cy="938719"/>
          </a:xfrm>
          <a:prstGeom prst="rect">
            <a:avLst/>
          </a:prstGeom>
          <a:solidFill>
            <a:schemeClr val="bg1"/>
          </a:solidFill>
          <a:ln>
            <a:solidFill>
              <a:srgbClr val="233D7B"/>
            </a:solidFill>
          </a:ln>
        </p:spPr>
        <p:txBody>
          <a:bodyPr wrap="square" rtlCol="0">
            <a:spAutoFit/>
          </a:bodyPr>
          <a:lstStyle/>
          <a:p>
            <a:r>
              <a:rPr lang="fr-FR" sz="1100" b="1" dirty="0">
                <a:latin typeface="Helvetica" pitchFamily="2" charset="0"/>
              </a:rPr>
              <a:t>Intérêt d’une analgésie </a:t>
            </a:r>
            <a:r>
              <a:rPr lang="fr-FR" sz="1100" b="1" dirty="0" err="1">
                <a:latin typeface="Helvetica" pitchFamily="2" charset="0"/>
              </a:rPr>
              <a:t>myofasciale</a:t>
            </a:r>
            <a:r>
              <a:rPr lang="fr-FR" sz="1100" b="1" dirty="0">
                <a:latin typeface="Helvetica" pitchFamily="2" charset="0"/>
              </a:rPr>
              <a:t> sous </a:t>
            </a:r>
            <a:r>
              <a:rPr lang="fr-FR" sz="1100" b="1" dirty="0" err="1">
                <a:latin typeface="Helvetica" pitchFamily="2" charset="0"/>
              </a:rPr>
              <a:t>échoguidage</a:t>
            </a:r>
            <a:r>
              <a:rPr lang="fr-FR" sz="1100" b="1" dirty="0">
                <a:latin typeface="Helvetica" pitchFamily="2" charset="0"/>
              </a:rPr>
              <a:t> dans la PEC </a:t>
            </a:r>
          </a:p>
          <a:p>
            <a:r>
              <a:rPr lang="fr-FR" sz="1100" b="1" dirty="0">
                <a:latin typeface="Helvetica" pitchFamily="2" charset="0"/>
              </a:rPr>
              <a:t>de la lombalgie aiguë commune : étude comparative non randomisée.</a:t>
            </a:r>
          </a:p>
          <a:p>
            <a:r>
              <a:rPr lang="fr-FR" sz="1100" dirty="0">
                <a:latin typeface="Helvetica" pitchFamily="2" charset="0"/>
              </a:rPr>
              <a:t>N. MARJANOVIC, R. JREIGE, O. CHOQUET, F. JEDRYKA, </a:t>
            </a:r>
          </a:p>
          <a:p>
            <a:r>
              <a:rPr lang="fr-FR" sz="1100" dirty="0">
                <a:latin typeface="Helvetica" pitchFamily="2" charset="0"/>
              </a:rPr>
              <a:t>M. JUBRE, S. LEFEBVRE, X. CAPDEVILA, M. SEBBANE</a:t>
            </a:r>
          </a:p>
          <a:p>
            <a:r>
              <a:rPr lang="fr-FR" sz="1100" b="1" dirty="0">
                <a:latin typeface="Helvetica" pitchFamily="2" charset="0"/>
              </a:rPr>
              <a:t>CONGRES Urgences 2019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FE999DB6-5BBD-C7B8-30CB-DB2D44ECAAEB}"/>
              </a:ext>
            </a:extLst>
          </p:cNvPr>
          <p:cNvSpPr txBox="1"/>
          <p:nvPr/>
        </p:nvSpPr>
        <p:spPr>
          <a:xfrm>
            <a:off x="1378057" y="2447221"/>
            <a:ext cx="2954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Helvetica" pitchFamily="2" charset="0"/>
              </a:rPr>
              <a:t>Lombalgie aigue commune</a:t>
            </a:r>
          </a:p>
          <a:p>
            <a:r>
              <a:rPr lang="fr-FR" dirty="0">
                <a:latin typeface="Helvetica" pitchFamily="2" charset="0"/>
              </a:rPr>
              <a:t>EVA &gt; 3/10  - EIFEL &gt; 5/24</a:t>
            </a:r>
          </a:p>
        </p:txBody>
      </p:sp>
      <p:sp>
        <p:nvSpPr>
          <p:cNvPr id="69" name="ZoneTexte 68">
            <a:extLst>
              <a:ext uri="{FF2B5EF4-FFF2-40B4-BE49-F238E27FC236}">
                <a16:creationId xmlns:a16="http://schemas.microsoft.com/office/drawing/2014/main" id="{10943471-3C67-EC42-2A7D-E5B98D257EC3}"/>
              </a:ext>
            </a:extLst>
          </p:cNvPr>
          <p:cNvSpPr txBox="1"/>
          <p:nvPr/>
        </p:nvSpPr>
        <p:spPr>
          <a:xfrm>
            <a:off x="2803677" y="3456173"/>
            <a:ext cx="2916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Helvetica" pitchFamily="2" charset="0"/>
              </a:rPr>
              <a:t>98 : 75 ALR - 25 contrôles </a:t>
            </a:r>
          </a:p>
        </p:txBody>
      </p:sp>
      <p:pic>
        <p:nvPicPr>
          <p:cNvPr id="70" name="Image 69">
            <a:extLst>
              <a:ext uri="{FF2B5EF4-FFF2-40B4-BE49-F238E27FC236}">
                <a16:creationId xmlns:a16="http://schemas.microsoft.com/office/drawing/2014/main" id="{B38A52D4-2204-7C4F-57F7-A3191DA91E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3706" y="3267627"/>
            <a:ext cx="725803" cy="768000"/>
          </a:xfrm>
          <a:prstGeom prst="rect">
            <a:avLst/>
          </a:prstGeom>
        </p:spPr>
      </p:pic>
      <p:pic>
        <p:nvPicPr>
          <p:cNvPr id="71" name="Image 70" descr="Une image contenant texte, signe, extérieur, graphiques vectoriels&#10;&#10;Description générée automatiquement">
            <a:extLst>
              <a:ext uri="{FF2B5EF4-FFF2-40B4-BE49-F238E27FC236}">
                <a16:creationId xmlns:a16="http://schemas.microsoft.com/office/drawing/2014/main" id="{7F8A5954-DC31-B50F-C96A-2328113606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621" y="2364601"/>
            <a:ext cx="768000" cy="768000"/>
          </a:xfrm>
          <a:prstGeom prst="rect">
            <a:avLst/>
          </a:prstGeom>
        </p:spPr>
      </p:pic>
      <p:graphicFrame>
        <p:nvGraphicFramePr>
          <p:cNvPr id="72" name="Tableau 22">
            <a:extLst>
              <a:ext uri="{FF2B5EF4-FFF2-40B4-BE49-F238E27FC236}">
                <a16:creationId xmlns:a16="http://schemas.microsoft.com/office/drawing/2014/main" id="{44C0ADAF-A4D6-D4AE-9FF9-3A30F89B4E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5197008"/>
              </p:ext>
            </p:extLst>
          </p:nvPr>
        </p:nvGraphicFramePr>
        <p:xfrm>
          <a:off x="693673" y="4331931"/>
          <a:ext cx="5026380" cy="2249140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1675460">
                  <a:extLst>
                    <a:ext uri="{9D8B030D-6E8A-4147-A177-3AD203B41FA5}">
                      <a16:colId xmlns:a16="http://schemas.microsoft.com/office/drawing/2014/main" val="209864155"/>
                    </a:ext>
                  </a:extLst>
                </a:gridCol>
                <a:gridCol w="1675460">
                  <a:extLst>
                    <a:ext uri="{9D8B030D-6E8A-4147-A177-3AD203B41FA5}">
                      <a16:colId xmlns:a16="http://schemas.microsoft.com/office/drawing/2014/main" val="3284192220"/>
                    </a:ext>
                  </a:extLst>
                </a:gridCol>
                <a:gridCol w="1675460">
                  <a:extLst>
                    <a:ext uri="{9D8B030D-6E8A-4147-A177-3AD203B41FA5}">
                      <a16:colId xmlns:a16="http://schemas.microsoft.com/office/drawing/2014/main" val="1211354602"/>
                    </a:ext>
                  </a:extLst>
                </a:gridCol>
              </a:tblGrid>
              <a:tr h="494453">
                <a:tc>
                  <a:txBody>
                    <a:bodyPr/>
                    <a:lstStyle/>
                    <a:p>
                      <a:endParaRPr lang="fr-FR" sz="1600" dirty="0">
                        <a:latin typeface="Helvetica" pitchFamily="2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MEDICAL</a:t>
                      </a:r>
                      <a:endParaRPr lang="fr-FR" sz="1600" dirty="0">
                        <a:latin typeface="Helvetica" pitchFamily="2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ALR</a:t>
                      </a:r>
                      <a:endParaRPr lang="fr-FR" sz="1600" dirty="0">
                        <a:latin typeface="Helvetica" pitchFamily="2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847157627"/>
                  </a:ext>
                </a:extLst>
              </a:tr>
              <a:tr h="638999">
                <a:tc>
                  <a:txBody>
                    <a:bodyPr/>
                    <a:lstStyle/>
                    <a:p>
                      <a:r>
                        <a:rPr lang="fr-FR" sz="1600" dirty="0"/>
                        <a:t>EVA</a:t>
                      </a:r>
                    </a:p>
                    <a:p>
                      <a:r>
                        <a:rPr lang="fr-FR" sz="1600" dirty="0"/>
                        <a:t>EIFEL</a:t>
                      </a:r>
                      <a:endParaRPr lang="fr-FR" sz="1600" dirty="0">
                        <a:latin typeface="Helvetica" pitchFamily="2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8 [7-10] </a:t>
                      </a:r>
                    </a:p>
                    <a:p>
                      <a:r>
                        <a:rPr lang="fr-FR" sz="1600" dirty="0"/>
                        <a:t>19 [15-24]</a:t>
                      </a:r>
                      <a:endParaRPr lang="fr-FR" sz="1600" dirty="0">
                        <a:latin typeface="Helvetica" pitchFamily="2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8 [7-8]</a:t>
                      </a:r>
                    </a:p>
                    <a:p>
                      <a:r>
                        <a:rPr lang="fr-FR" sz="1600" dirty="0"/>
                        <a:t>18 [13-21]</a:t>
                      </a:r>
                      <a:endParaRPr lang="fr-FR" sz="1600" dirty="0">
                        <a:latin typeface="Helvetica" pitchFamily="2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221590530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r>
                        <a:rPr lang="fr-FR" sz="1600" dirty="0" err="1"/>
                        <a:t>Δ</a:t>
                      </a:r>
                      <a:r>
                        <a:rPr lang="fr-FR" sz="1600" dirty="0"/>
                        <a:t> EVA h1</a:t>
                      </a:r>
                      <a:endParaRPr lang="fr-FR" sz="1600" dirty="0">
                        <a:latin typeface="Helvetica" pitchFamily="2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4.6 [ 3.4-5.3]</a:t>
                      </a:r>
                      <a:endParaRPr lang="fr-FR" sz="1600" dirty="0">
                        <a:latin typeface="Helvetica" pitchFamily="2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2.5 [1-4]</a:t>
                      </a:r>
                      <a:endParaRPr lang="fr-FR" sz="1600" dirty="0">
                        <a:latin typeface="Helvetica" pitchFamily="2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70979320"/>
                  </a:ext>
                </a:extLst>
              </a:tr>
              <a:tr h="621235">
                <a:tc>
                  <a:txBody>
                    <a:bodyPr/>
                    <a:lstStyle/>
                    <a:p>
                      <a:r>
                        <a:rPr lang="fr-FR" sz="1600" dirty="0" err="1"/>
                        <a:t>Δ</a:t>
                      </a:r>
                      <a:r>
                        <a:rPr lang="fr-FR" sz="1600" dirty="0"/>
                        <a:t> EVA J1</a:t>
                      </a:r>
                    </a:p>
                    <a:p>
                      <a:r>
                        <a:rPr lang="fr-FR" sz="1600" dirty="0" err="1"/>
                        <a:t>Δ</a:t>
                      </a:r>
                      <a:r>
                        <a:rPr lang="fr-FR" sz="1600" dirty="0"/>
                        <a:t> EIFEL J1</a:t>
                      </a:r>
                      <a:endParaRPr lang="fr-FR" sz="1600" dirty="0">
                        <a:latin typeface="Helvetica" pitchFamily="2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4.7 [4.2-5.2]</a:t>
                      </a:r>
                    </a:p>
                    <a:p>
                      <a:r>
                        <a:rPr lang="fr-FR" sz="1600" dirty="0"/>
                        <a:t>6.8 [5-9]</a:t>
                      </a:r>
                      <a:endParaRPr lang="fr-FR" sz="1600" dirty="0">
                        <a:latin typeface="Helvetica" pitchFamily="2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2.8 [1-4]</a:t>
                      </a:r>
                    </a:p>
                    <a:p>
                      <a:r>
                        <a:rPr lang="fr-FR" sz="1600" dirty="0"/>
                        <a:t>1.8 [-2-5]</a:t>
                      </a:r>
                      <a:endParaRPr lang="fr-FR" sz="1600" dirty="0">
                        <a:latin typeface="Helvetica" pitchFamily="2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9784750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58466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">
            <a:extLst>
              <a:ext uri="{FF2B5EF4-FFF2-40B4-BE49-F238E27FC236}">
                <a16:creationId xmlns:a16="http://schemas.microsoft.com/office/drawing/2014/main" id="{471E3394-149B-7841-A8C5-E9A619D2D1B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532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rgbClr val="2E3771"/>
                </a:solidFill>
                <a:latin typeface="+mn-lt"/>
              </a:rPr>
              <a:t>WALANT : PAR OU POUR LES CHIRURGIENS</a:t>
            </a:r>
          </a:p>
        </p:txBody>
      </p:sp>
      <p:pic>
        <p:nvPicPr>
          <p:cNvPr id="15" name="Picture 2" descr="X:\Marketing\PAO - Images\Gamida\Logo 2018\Gamida_Logo-blanc.png">
            <a:extLst>
              <a:ext uri="{FF2B5EF4-FFF2-40B4-BE49-F238E27FC236}">
                <a16:creationId xmlns:a16="http://schemas.microsoft.com/office/drawing/2014/main" id="{D47C1758-4811-4F5C-2DBF-658409CA6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4852" y="6275177"/>
            <a:ext cx="861160" cy="202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3" descr="X:\Marketing\Produits\Pajunk\PAJUNK_Signet_CMYK\PA_Signet-Wort-Bild_Ohne-Claim_ohne-Rahmen_Grau_CMYK.png">
            <a:extLst>
              <a:ext uri="{FF2B5EF4-FFF2-40B4-BE49-F238E27FC236}">
                <a16:creationId xmlns:a16="http://schemas.microsoft.com/office/drawing/2014/main" id="{0184B601-DE24-D4F1-0278-6D79E34CD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826" y="6330247"/>
            <a:ext cx="897813" cy="118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8D327E2-3FF8-6DA1-385F-EB649CB5F679}"/>
              </a:ext>
            </a:extLst>
          </p:cNvPr>
          <p:cNvSpPr/>
          <p:nvPr/>
        </p:nvSpPr>
        <p:spPr>
          <a:xfrm>
            <a:off x="1861712" y="4187952"/>
            <a:ext cx="2586259" cy="84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8305180-AA44-3B06-0DCD-24DA3D0BA0E5}"/>
              </a:ext>
            </a:extLst>
          </p:cNvPr>
          <p:cNvSpPr/>
          <p:nvPr/>
        </p:nvSpPr>
        <p:spPr>
          <a:xfrm>
            <a:off x="1862976" y="4910293"/>
            <a:ext cx="327341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200" dirty="0" err="1">
                <a:latin typeface="Helvetica" pitchFamily="2" charset="0"/>
              </a:rPr>
              <a:t>Lidocaine</a:t>
            </a:r>
            <a:r>
              <a:rPr lang="fr-FR" sz="2200" dirty="0">
                <a:latin typeface="Helvetica" pitchFamily="2" charset="0"/>
              </a:rPr>
              <a:t> 10 mg.ml</a:t>
            </a:r>
            <a:r>
              <a:rPr lang="fr-FR" sz="2200" baseline="30000" dirty="0">
                <a:latin typeface="Helvetica" pitchFamily="2" charset="0"/>
              </a:rPr>
              <a:t>-1</a:t>
            </a:r>
            <a:endParaRPr lang="fr-FR" sz="2200" dirty="0">
              <a:latin typeface="Helvetica" pitchFamily="2" charset="0"/>
            </a:endParaRPr>
          </a:p>
          <a:p>
            <a:r>
              <a:rPr lang="fr-FR" sz="2200" dirty="0">
                <a:solidFill>
                  <a:srgbClr val="FF0000"/>
                </a:solidFill>
                <a:latin typeface="Helvetica" pitchFamily="2" charset="0"/>
              </a:rPr>
              <a:t>Adrénaline  1/200 000</a:t>
            </a:r>
            <a:endParaRPr lang="fr-FR" sz="2200" i="1" dirty="0">
              <a:latin typeface="Helvetica" pitchFamily="2" charset="0"/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3A2CED54-9E48-9E8E-D7F9-2F4F7BA15A3F}"/>
              </a:ext>
            </a:extLst>
          </p:cNvPr>
          <p:cNvSpPr/>
          <p:nvPr/>
        </p:nvSpPr>
        <p:spPr>
          <a:xfrm>
            <a:off x="1436810" y="5059318"/>
            <a:ext cx="360000" cy="360000"/>
          </a:xfrm>
          <a:prstGeom prst="ellipse">
            <a:avLst/>
          </a:prstGeom>
          <a:solidFill>
            <a:srgbClr val="F9A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002060"/>
                </a:solidFill>
                <a:latin typeface="Helvetica" pitchFamily="2" charset="0"/>
              </a:rPr>
              <a:t>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2900D96-3F55-EB94-DD76-16BC80333CAF}"/>
              </a:ext>
            </a:extLst>
          </p:cNvPr>
          <p:cNvSpPr/>
          <p:nvPr/>
        </p:nvSpPr>
        <p:spPr>
          <a:xfrm>
            <a:off x="1862977" y="5864612"/>
            <a:ext cx="307471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200" dirty="0">
                <a:latin typeface="Helvetica" pitchFamily="2" charset="0"/>
              </a:rPr>
              <a:t>Bicarbonate 8.4%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A14ADA40-1F64-E11B-2A60-D5FB9D45A7DC}"/>
              </a:ext>
            </a:extLst>
          </p:cNvPr>
          <p:cNvSpPr/>
          <p:nvPr/>
        </p:nvSpPr>
        <p:spPr>
          <a:xfrm>
            <a:off x="1436810" y="5864962"/>
            <a:ext cx="360000" cy="360000"/>
          </a:xfrm>
          <a:prstGeom prst="ellipse">
            <a:avLst/>
          </a:prstGeom>
          <a:solidFill>
            <a:srgbClr val="A8B2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>
                <a:solidFill>
                  <a:srgbClr val="002060"/>
                </a:solidFill>
                <a:latin typeface="Helvetica" pitchFamily="2" charset="0"/>
              </a:rPr>
              <a:t>2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354A7E1-2978-7A97-A282-8243F7909AA8}"/>
              </a:ext>
            </a:extLst>
          </p:cNvPr>
          <p:cNvSpPr/>
          <p:nvPr/>
        </p:nvSpPr>
        <p:spPr>
          <a:xfrm>
            <a:off x="607020" y="4458127"/>
            <a:ext cx="51190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latin typeface="Helvetica" pitchFamily="2" charset="0"/>
              </a:rPr>
              <a:t>Garrot chimique : petit volume</a:t>
            </a:r>
          </a:p>
        </p:txBody>
      </p:sp>
      <p:pic>
        <p:nvPicPr>
          <p:cNvPr id="23" name="Image 22" descr="Une image contenant texte, tableau blanc&#10;&#10;Description générée automatiquement">
            <a:extLst>
              <a:ext uri="{FF2B5EF4-FFF2-40B4-BE49-F238E27FC236}">
                <a16:creationId xmlns:a16="http://schemas.microsoft.com/office/drawing/2014/main" id="{E176E687-6709-2E9A-026E-C38EDEDB3CD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52688" y1="13250" x2="52063" y2="10500"/>
                      </a14:backgroundRemoval>
                    </a14:imgEffect>
                  </a14:imgLayer>
                </a14:imgProps>
              </a:ext>
            </a:extLst>
          </a:blip>
          <a:srcRect l="30941" r="32517" b="-18949"/>
          <a:stretch/>
        </p:blipFill>
        <p:spPr>
          <a:xfrm>
            <a:off x="1031474" y="4882340"/>
            <a:ext cx="385677" cy="1883156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272EB17C-AE35-8E27-47D1-FB2FB53E1826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56564" y="4328470"/>
            <a:ext cx="720977" cy="720977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FE8366AC-2B12-B8DA-BFAB-E3CE3304B801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473398" y="2987817"/>
            <a:ext cx="640171" cy="640171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037EF392-6F10-52D0-1421-1E223694279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0629" t="69807" r="27801" b="8783"/>
          <a:stretch/>
        </p:blipFill>
        <p:spPr>
          <a:xfrm>
            <a:off x="8656164" y="3820969"/>
            <a:ext cx="2877375" cy="715749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DE35CBEE-0EF5-1458-9870-0F62DC982099}"/>
              </a:ext>
            </a:extLst>
          </p:cNvPr>
          <p:cNvSpPr/>
          <p:nvPr/>
        </p:nvSpPr>
        <p:spPr>
          <a:xfrm>
            <a:off x="9156882" y="3134159"/>
            <a:ext cx="22717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>
                <a:latin typeface="Helvetica" pitchFamily="2" charset="0"/>
              </a:rPr>
              <a:t>Connaissance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47F5685-B280-9B1D-8553-B721F7D686E4}"/>
              </a:ext>
            </a:extLst>
          </p:cNvPr>
          <p:cNvSpPr/>
          <p:nvPr/>
        </p:nvSpPr>
        <p:spPr>
          <a:xfrm>
            <a:off x="7785608" y="5097983"/>
            <a:ext cx="4330601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>
                <a:latin typeface="Helvetica" pitchFamily="2" charset="0"/>
              </a:rPr>
              <a:t>Tronculaire Analgésiques</a:t>
            </a:r>
          </a:p>
          <a:p>
            <a:pPr lvl="1"/>
            <a:r>
              <a:rPr lang="fr-FR" sz="2200" dirty="0" err="1">
                <a:latin typeface="Helvetica" pitchFamily="2" charset="0"/>
              </a:rPr>
              <a:t>Ropivacaine</a:t>
            </a:r>
            <a:endParaRPr lang="fr-FR" sz="2200" dirty="0">
              <a:latin typeface="Helvetica" pitchFamily="2" charset="0"/>
            </a:endParaRPr>
          </a:p>
        </p:txBody>
      </p: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8B012D4C-F172-6E24-0C8F-093B01BAF837}"/>
              </a:ext>
            </a:extLst>
          </p:cNvPr>
          <p:cNvGrpSpPr/>
          <p:nvPr/>
        </p:nvGrpSpPr>
        <p:grpSpPr>
          <a:xfrm>
            <a:off x="346062" y="2080121"/>
            <a:ext cx="5773235" cy="1967503"/>
            <a:chOff x="285914" y="4688449"/>
            <a:chExt cx="5773235" cy="1967503"/>
          </a:xfrm>
        </p:grpSpPr>
        <p:pic>
          <p:nvPicPr>
            <p:cNvPr id="43" name="Image 42">
              <a:extLst>
                <a:ext uri="{FF2B5EF4-FFF2-40B4-BE49-F238E27FC236}">
                  <a16:creationId xmlns:a16="http://schemas.microsoft.com/office/drawing/2014/main" id="{76DC7853-6965-A333-AB09-3A21DA5533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-1484" r="-1" b="65316"/>
            <a:stretch/>
          </p:blipFill>
          <p:spPr>
            <a:xfrm>
              <a:off x="2545339" y="5221332"/>
              <a:ext cx="2062744" cy="1434620"/>
            </a:xfrm>
            <a:prstGeom prst="rect">
              <a:avLst/>
            </a:prstGeom>
          </p:spPr>
        </p:pic>
        <p:pic>
          <p:nvPicPr>
            <p:cNvPr id="44" name="Image 43">
              <a:extLst>
                <a:ext uri="{FF2B5EF4-FFF2-40B4-BE49-F238E27FC236}">
                  <a16:creationId xmlns:a16="http://schemas.microsoft.com/office/drawing/2014/main" id="{C02727F7-1196-2621-AE4A-FE0B686309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-762" t="1" b="-1255"/>
            <a:stretch/>
          </p:blipFill>
          <p:spPr>
            <a:xfrm>
              <a:off x="940086" y="5616082"/>
              <a:ext cx="1729077" cy="839946"/>
            </a:xfrm>
            <a:prstGeom prst="rect">
              <a:avLst/>
            </a:prstGeom>
          </p:spPr>
        </p:pic>
        <p:pic>
          <p:nvPicPr>
            <p:cNvPr id="45" name="Image 44">
              <a:extLst>
                <a:ext uri="{FF2B5EF4-FFF2-40B4-BE49-F238E27FC236}">
                  <a16:creationId xmlns:a16="http://schemas.microsoft.com/office/drawing/2014/main" id="{700F80DB-C84A-8256-8A09-A8FEBFA2D2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85914" y="4688449"/>
              <a:ext cx="654172" cy="692205"/>
            </a:xfrm>
            <a:prstGeom prst="rect">
              <a:avLst/>
            </a:prstGeom>
          </p:spPr>
        </p:pic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CF70093D-DDEA-B45C-FB59-DB9FD106BEFB}"/>
                </a:ext>
              </a:extLst>
            </p:cNvPr>
            <p:cNvSpPr/>
            <p:nvPr/>
          </p:nvSpPr>
          <p:spPr>
            <a:xfrm>
              <a:off x="940086" y="4852416"/>
              <a:ext cx="511906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2400" b="1" dirty="0">
                  <a:latin typeface="Helvetica" pitchFamily="2" charset="0"/>
                </a:rPr>
                <a:t>Aiguille dédiée - Echographie</a:t>
              </a:r>
            </a:p>
          </p:txBody>
        </p:sp>
      </p:grpSp>
      <p:pic>
        <p:nvPicPr>
          <p:cNvPr id="47" name="Image 46">
            <a:extLst>
              <a:ext uri="{FF2B5EF4-FFF2-40B4-BE49-F238E27FC236}">
                <a16:creationId xmlns:a16="http://schemas.microsoft.com/office/drawing/2014/main" id="{FC4ACC07-D805-727F-515F-0494502FF43E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7263" t="10254" r="7130" b="12847"/>
          <a:stretch/>
        </p:blipFill>
        <p:spPr>
          <a:xfrm>
            <a:off x="6947304" y="5205622"/>
            <a:ext cx="838304" cy="630287"/>
          </a:xfrm>
          <a:prstGeom prst="rect">
            <a:avLst/>
          </a:prstGeom>
        </p:spPr>
      </p:pic>
      <p:pic>
        <p:nvPicPr>
          <p:cNvPr id="48" name="Image 47">
            <a:extLst>
              <a:ext uri="{FF2B5EF4-FFF2-40B4-BE49-F238E27FC236}">
                <a16:creationId xmlns:a16="http://schemas.microsoft.com/office/drawing/2014/main" id="{5DCE4BCB-90C6-10B5-D764-684E73E88120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3432" y="2815717"/>
            <a:ext cx="1614976" cy="1886344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C8271BE0-8C48-5830-163A-C6DD8FED91C9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6890" r="1107"/>
          <a:stretch/>
        </p:blipFill>
        <p:spPr>
          <a:xfrm>
            <a:off x="10418968" y="242096"/>
            <a:ext cx="1545595" cy="217608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33F30E5-412F-E26E-1AFD-628452BD4F7D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3944" b="1555"/>
          <a:stretch/>
        </p:blipFill>
        <p:spPr>
          <a:xfrm>
            <a:off x="3232680" y="874003"/>
            <a:ext cx="6944445" cy="134829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D6FF025-CF9A-16A5-5A15-09A2BC8F5E78}"/>
              </a:ext>
            </a:extLst>
          </p:cNvPr>
          <p:cNvSpPr/>
          <p:nvPr/>
        </p:nvSpPr>
        <p:spPr>
          <a:xfrm>
            <a:off x="3207145" y="782727"/>
            <a:ext cx="872299" cy="440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F20B8C5-3CB5-B9F5-187B-4677FEBF59DA}"/>
              </a:ext>
            </a:extLst>
          </p:cNvPr>
          <p:cNvSpPr txBox="1"/>
          <p:nvPr/>
        </p:nvSpPr>
        <p:spPr>
          <a:xfrm>
            <a:off x="6469381" y="6135386"/>
            <a:ext cx="5680918" cy="646331"/>
          </a:xfrm>
          <a:prstGeom prst="rect">
            <a:avLst/>
          </a:prstGeom>
          <a:solidFill>
            <a:srgbClr val="304374"/>
          </a:solidFill>
        </p:spPr>
        <p:txBody>
          <a:bodyPr wrap="square" rtlCol="0">
            <a:spAutoFit/>
          </a:bodyPr>
          <a:lstStyle/>
          <a:p>
            <a:pPr algn="r"/>
            <a:r>
              <a:rPr lang="fr-FR" b="0" i="0" dirty="0">
                <a:solidFill>
                  <a:schemeClr val="bg1"/>
                </a:solidFill>
                <a:effectLst/>
              </a:rPr>
              <a:t>V Meunier et al Hand </a:t>
            </a:r>
            <a:r>
              <a:rPr lang="fr-FR" b="0" i="0" dirty="0" err="1">
                <a:solidFill>
                  <a:schemeClr val="bg1"/>
                </a:solidFill>
                <a:effectLst/>
              </a:rPr>
              <a:t>Surg</a:t>
            </a:r>
            <a:r>
              <a:rPr lang="fr-FR" b="0" i="0" dirty="0">
                <a:solidFill>
                  <a:schemeClr val="bg1"/>
                </a:solidFill>
                <a:effectLst/>
              </a:rPr>
              <a:t> </a:t>
            </a:r>
            <a:r>
              <a:rPr lang="fr-FR" b="0" i="0" dirty="0" err="1">
                <a:solidFill>
                  <a:schemeClr val="bg1"/>
                </a:solidFill>
                <a:effectLst/>
              </a:rPr>
              <a:t>Rehabil</a:t>
            </a:r>
            <a:r>
              <a:rPr lang="fr-FR" b="0" i="0" dirty="0">
                <a:solidFill>
                  <a:schemeClr val="bg1"/>
                </a:solidFill>
                <a:effectLst/>
              </a:rPr>
              <a:t>. 2022</a:t>
            </a:r>
          </a:p>
          <a:p>
            <a:pPr algn="r"/>
            <a:r>
              <a:rPr lang="fr-FR" dirty="0">
                <a:solidFill>
                  <a:schemeClr val="bg1"/>
                </a:solidFill>
              </a:rPr>
              <a:t>S Bloc, F Le Sache, C </a:t>
            </a:r>
            <a:r>
              <a:rPr lang="fr-FR" dirty="0" err="1">
                <a:solidFill>
                  <a:schemeClr val="bg1"/>
                </a:solidFill>
              </a:rPr>
              <a:t>Quemeneur</a:t>
            </a:r>
            <a:r>
              <a:rPr lang="fr-FR" dirty="0">
                <a:solidFill>
                  <a:schemeClr val="bg1"/>
                </a:solidFill>
              </a:rPr>
              <a:t>. Soumis pour publication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0DCFE1C-6AB4-BED8-3034-18C1D3D115BF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7197" t="43296" r="5491" b="7538"/>
          <a:stretch/>
        </p:blipFill>
        <p:spPr>
          <a:xfrm>
            <a:off x="0" y="6340271"/>
            <a:ext cx="1368315" cy="517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1781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65CCF9AB-730F-7530-76E9-AE431D08F07D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1713633" cy="910167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3300" kern="1200">
                <a:solidFill>
                  <a:schemeClr val="tx1"/>
                </a:solidFill>
                <a:latin typeface="+mj-lt"/>
                <a:ea typeface="ＭＳ Ｐゴシック" panose="020B0600070205080204" pitchFamily="34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33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33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33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33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342900" algn="ctr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33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685800" algn="ctr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33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028700" algn="ctr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33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371600" algn="ctr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33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l">
              <a:defRPr/>
            </a:pPr>
            <a:r>
              <a:rPr lang="fr-FR" sz="4400" b="1" dirty="0">
                <a:solidFill>
                  <a:srgbClr val="233D7B"/>
                </a:solidFill>
                <a:latin typeface="+mn-lt"/>
                <a:cs typeface="+mn-cs"/>
              </a:rPr>
              <a:t>ALR ET ANTICOAGULANTS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1FBF86B-58CC-1564-41B0-961C4B083496}"/>
              </a:ext>
            </a:extLst>
          </p:cNvPr>
          <p:cNvSpPr txBox="1"/>
          <p:nvPr/>
        </p:nvSpPr>
        <p:spPr>
          <a:xfrm>
            <a:off x="7427934" y="6418846"/>
            <a:ext cx="4574452" cy="369332"/>
          </a:xfrm>
          <a:prstGeom prst="rect">
            <a:avLst/>
          </a:prstGeom>
          <a:solidFill>
            <a:srgbClr val="304374"/>
          </a:solidFill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S </a:t>
            </a:r>
            <a:r>
              <a:rPr lang="fr-FR" dirty="0" err="1">
                <a:solidFill>
                  <a:schemeClr val="bg1"/>
                </a:solidFill>
              </a:rPr>
              <a:t>Kietaibl</a:t>
            </a:r>
            <a:r>
              <a:rPr lang="fr-FR" dirty="0">
                <a:solidFill>
                  <a:schemeClr val="bg1"/>
                </a:solidFill>
              </a:rPr>
              <a:t>, R </a:t>
            </a:r>
            <a:r>
              <a:rPr lang="fr-FR" dirty="0" err="1">
                <a:solidFill>
                  <a:schemeClr val="bg1"/>
                </a:solidFill>
              </a:rPr>
              <a:t>Ferrandis</a:t>
            </a:r>
            <a:r>
              <a:rPr lang="fr-FR" dirty="0">
                <a:solidFill>
                  <a:schemeClr val="bg1"/>
                </a:solidFill>
              </a:rPr>
              <a:t>, A </a:t>
            </a:r>
            <a:r>
              <a:rPr lang="fr-FR" dirty="0" err="1">
                <a:solidFill>
                  <a:schemeClr val="bg1"/>
                </a:solidFill>
              </a:rPr>
              <a:t>Godier</a:t>
            </a:r>
            <a:r>
              <a:rPr lang="fr-FR" dirty="0">
                <a:solidFill>
                  <a:schemeClr val="bg1"/>
                </a:solidFill>
              </a:rPr>
              <a:t> et al. EJA 2022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F63EF92-3B67-0E69-9A5B-4213C3D52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2266" y="3429000"/>
            <a:ext cx="5270120" cy="2110516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522CDD6B-3ECA-DAE8-B6E6-6E9D7E2F1252}"/>
              </a:ext>
            </a:extLst>
          </p:cNvPr>
          <p:cNvSpPr txBox="1"/>
          <p:nvPr/>
        </p:nvSpPr>
        <p:spPr>
          <a:xfrm>
            <a:off x="8556490" y="4253425"/>
            <a:ext cx="5052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0h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548C2F6-4BD8-FA61-28A5-C95AD92774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114" y="1211458"/>
            <a:ext cx="6223708" cy="539205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4DFD8F3-34CE-2B71-72AC-8630EF8EE9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8010" y="231487"/>
            <a:ext cx="2651876" cy="268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3499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7166FC5F-2530-28B1-92A5-B90DCFF36A28}"/>
              </a:ext>
            </a:extLst>
          </p:cNvPr>
          <p:cNvGrpSpPr/>
          <p:nvPr/>
        </p:nvGrpSpPr>
        <p:grpSpPr>
          <a:xfrm>
            <a:off x="0" y="-14395"/>
            <a:ext cx="12192000" cy="1303866"/>
            <a:chOff x="1" y="186267"/>
            <a:chExt cx="12192000" cy="1303866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E27B7B63-1055-2957-1C5D-0544024889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0208" b="18333"/>
            <a:stretch/>
          </p:blipFill>
          <p:spPr>
            <a:xfrm>
              <a:off x="1" y="186267"/>
              <a:ext cx="12192000" cy="1303866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93836570-3484-C709-F063-E447576359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8476" t="43254" r="16202"/>
            <a:stretch/>
          </p:blipFill>
          <p:spPr>
            <a:xfrm>
              <a:off x="9956800" y="411239"/>
              <a:ext cx="1872343" cy="1037771"/>
            </a:xfrm>
            <a:prstGeom prst="rect">
              <a:avLst/>
            </a:prstGeom>
          </p:spPr>
        </p:pic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739A5F68-642C-EE52-C68B-5FB3393ABAB5}"/>
              </a:ext>
            </a:extLst>
          </p:cNvPr>
          <p:cNvSpPr txBox="1"/>
          <p:nvPr/>
        </p:nvSpPr>
        <p:spPr>
          <a:xfrm>
            <a:off x="5991696" y="1740317"/>
            <a:ext cx="5947334" cy="41144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b="1" dirty="0"/>
              <a:t>ETAT ART EN ALR </a:t>
            </a:r>
            <a:endParaRPr lang="fr-FR" sz="2667" b="1" dirty="0"/>
          </a:p>
          <a:p>
            <a:endParaRPr lang="fr-FR" sz="2667" b="1" dirty="0"/>
          </a:p>
          <a:p>
            <a:r>
              <a:rPr lang="fr-FR" sz="2667" b="1" dirty="0"/>
              <a:t>ANALGESIE MULTIMODALE</a:t>
            </a:r>
          </a:p>
          <a:p>
            <a:endParaRPr lang="fr-FR" sz="2667" b="1" dirty="0"/>
          </a:p>
          <a:p>
            <a:r>
              <a:rPr lang="fr-FR" sz="2667" b="1" dirty="0"/>
              <a:t>POUR TOUS LES  PATIENTS</a:t>
            </a:r>
          </a:p>
          <a:p>
            <a:endParaRPr lang="fr-FR" sz="2667" b="1" dirty="0"/>
          </a:p>
          <a:p>
            <a:r>
              <a:rPr lang="fr-FR" sz="2667" b="1" dirty="0"/>
              <a:t>INTEGRER AUX PARCOURS</a:t>
            </a:r>
          </a:p>
          <a:p>
            <a:endParaRPr lang="fr-FR" sz="2667" b="1" dirty="0"/>
          </a:p>
          <a:p>
            <a:r>
              <a:rPr lang="fr-FR" sz="2667" b="1" dirty="0"/>
              <a:t>DOULEUR INTERMEDIAIRE - CHRONIQUE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6AFB585-F894-4C38-7D9E-182A7DEA05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7" t="43296" r="5491" b="7538"/>
          <a:stretch/>
        </p:blipFill>
        <p:spPr>
          <a:xfrm>
            <a:off x="130493" y="6282763"/>
            <a:ext cx="1368315" cy="517729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E686CDE3-9CE6-CBB8-6FA0-A026F917BBE9}"/>
              </a:ext>
            </a:extLst>
          </p:cNvPr>
          <p:cNvGrpSpPr>
            <a:grpSpLocks noChangeAspect="1"/>
          </p:cNvGrpSpPr>
          <p:nvPr/>
        </p:nvGrpSpPr>
        <p:grpSpPr>
          <a:xfrm>
            <a:off x="130494" y="2227914"/>
            <a:ext cx="5257895" cy="2880000"/>
            <a:chOff x="1706222" y="1311274"/>
            <a:chExt cx="8347755" cy="4572464"/>
          </a:xfrm>
        </p:grpSpPr>
        <p:pic>
          <p:nvPicPr>
            <p:cNvPr id="12" name="Image 11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30EA51B0-E460-8409-AED2-2CAF311E58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06222" y="1311274"/>
              <a:ext cx="8347755" cy="4572464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9591DCEF-99F3-97E4-D36A-BF401252A878}"/>
                </a:ext>
              </a:extLst>
            </p:cNvPr>
            <p:cNvSpPr txBox="1"/>
            <p:nvPr/>
          </p:nvSpPr>
          <p:spPr>
            <a:xfrm>
              <a:off x="6096000" y="1344302"/>
              <a:ext cx="1430316" cy="369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dirty="0">
                  <a:solidFill>
                    <a:schemeClr val="bg1"/>
                  </a:solidFill>
                </a:rPr>
                <a:t>RAPM 2020</a:t>
              </a:r>
            </a:p>
          </p:txBody>
        </p:sp>
        <p:pic>
          <p:nvPicPr>
            <p:cNvPr id="14" name="Image 17">
              <a:extLst>
                <a:ext uri="{FF2B5EF4-FFF2-40B4-BE49-F238E27FC236}">
                  <a16:creationId xmlns:a16="http://schemas.microsoft.com/office/drawing/2014/main" id="{9C0F5A15-C9EE-2D34-E172-0F4308603F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5245" y="1374312"/>
              <a:ext cx="2520787" cy="454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66830F31-E52B-22BB-055C-9F384A889C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" y="218168"/>
            <a:ext cx="11800360" cy="384719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8E809E4-3D25-F366-C4F1-AC79F53C5A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40" y="3870036"/>
            <a:ext cx="7650150" cy="2507014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59B7D37-1A46-BC76-4D0A-C0943A36083D}"/>
              </a:ext>
            </a:extLst>
          </p:cNvPr>
          <p:cNvSpPr txBox="1"/>
          <p:nvPr/>
        </p:nvSpPr>
        <p:spPr>
          <a:xfrm rot="20029668">
            <a:off x="4073513" y="4861932"/>
            <a:ext cx="35933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chemeClr val="accent1">
                    <a:lumMod val="50000"/>
                  </a:schemeClr>
                </a:solidFill>
              </a:rPr>
              <a:t>PARIS – COMET Bourse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78E35A1-2D80-ACFF-44F5-AA65F1B9EF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5722" y="4167294"/>
            <a:ext cx="2478538" cy="2518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3693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re 1">
            <a:extLst>
              <a:ext uri="{FF2B5EF4-FFF2-40B4-BE49-F238E27FC236}">
                <a16:creationId xmlns:a16="http://schemas.microsoft.com/office/drawing/2014/main" id="{A9F923BB-37D2-F032-9FE4-B14162EDC7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096000" cy="840317"/>
          </a:xfrm>
        </p:spPr>
        <p:txBody>
          <a:bodyPr/>
          <a:lstStyle/>
          <a:p>
            <a:r>
              <a:rPr lang="fr-FR" altLang="fr-FR" b="1">
                <a:solidFill>
                  <a:schemeClr val="bg1"/>
                </a:solidFill>
              </a:rPr>
              <a:t>NOMENCLATURE</a:t>
            </a:r>
          </a:p>
        </p:txBody>
      </p:sp>
      <p:sp>
        <p:nvSpPr>
          <p:cNvPr id="38915" name="Text Box 4">
            <a:extLst>
              <a:ext uri="{FF2B5EF4-FFF2-40B4-BE49-F238E27FC236}">
                <a16:creationId xmlns:a16="http://schemas.microsoft.com/office/drawing/2014/main" id="{3BE125B8-73B4-2391-D86E-D94A2893F0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1" y="6582834"/>
            <a:ext cx="3230033" cy="275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fr-FR" sz="1200" b="1">
              <a:solidFill>
                <a:srgbClr val="000000"/>
              </a:solidFill>
              <a:ea typeface="msgothic"/>
              <a:cs typeface="msgothic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2AA1A84-4ECC-899D-5B8E-4BB7D5BBA250}"/>
              </a:ext>
            </a:extLst>
          </p:cNvPr>
          <p:cNvSpPr/>
          <p:nvPr/>
        </p:nvSpPr>
        <p:spPr>
          <a:xfrm>
            <a:off x="2928522" y="1796401"/>
            <a:ext cx="2739957" cy="2161283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fr-FR" sz="2400" b="0" dirty="0" err="1">
                <a:solidFill>
                  <a:schemeClr val="tx1"/>
                </a:solidFill>
                <a:effectLst/>
              </a:rPr>
              <a:t>Harmonization</a:t>
            </a:r>
            <a:r>
              <a:rPr lang="fr-FR" sz="2400" b="0" dirty="0">
                <a:solidFill>
                  <a:schemeClr val="tx1"/>
                </a:solidFill>
                <a:effectLst/>
              </a:rPr>
              <a:t> and </a:t>
            </a:r>
            <a:r>
              <a:rPr lang="fr-FR" sz="2400" b="0" dirty="0" err="1">
                <a:solidFill>
                  <a:schemeClr val="tx1"/>
                </a:solidFill>
                <a:effectLst/>
              </a:rPr>
              <a:t>standardization</a:t>
            </a:r>
            <a:r>
              <a:rPr lang="fr-FR" sz="2400" b="0" dirty="0">
                <a:solidFill>
                  <a:schemeClr val="tx1"/>
                </a:solidFill>
                <a:effectLst/>
              </a:rPr>
              <a:t> of nomenclature </a:t>
            </a:r>
            <a:r>
              <a:rPr lang="fr-FR" sz="2400" b="0" dirty="0" err="1">
                <a:solidFill>
                  <a:schemeClr val="tx1"/>
                </a:solidFill>
                <a:effectLst/>
              </a:rPr>
              <a:t>may</a:t>
            </a:r>
            <a:r>
              <a:rPr lang="fr-FR" sz="2400" b="0" dirty="0">
                <a:solidFill>
                  <a:schemeClr val="tx1"/>
                </a:solidFill>
                <a:effectLst/>
              </a:rPr>
              <a:t> </a:t>
            </a:r>
            <a:r>
              <a:rPr lang="fr-FR" sz="2400" b="0" dirty="0" err="1">
                <a:solidFill>
                  <a:schemeClr val="tx1"/>
                </a:solidFill>
                <a:effectLst/>
              </a:rPr>
              <a:t>improve</a:t>
            </a:r>
            <a:r>
              <a:rPr lang="fr-FR" sz="2400" b="0" dirty="0">
                <a:solidFill>
                  <a:schemeClr val="tx1"/>
                </a:solidFill>
                <a:effectLst/>
              </a:rPr>
              <a:t> </a:t>
            </a:r>
            <a:r>
              <a:rPr lang="fr-FR" sz="2400" b="0" dirty="0" err="1">
                <a:solidFill>
                  <a:schemeClr val="tx1"/>
                </a:solidFill>
                <a:effectLst/>
              </a:rPr>
              <a:t>education</a:t>
            </a:r>
            <a:r>
              <a:rPr lang="fr-FR" sz="2400" b="0" dirty="0">
                <a:solidFill>
                  <a:schemeClr val="tx1"/>
                </a:solidFill>
                <a:effectLst/>
              </a:rPr>
              <a:t>, </a:t>
            </a:r>
            <a:r>
              <a:rPr lang="fr-FR" sz="2400" b="0" dirty="0" err="1">
                <a:solidFill>
                  <a:schemeClr val="tx1"/>
                </a:solidFill>
                <a:effectLst/>
              </a:rPr>
              <a:t>research</a:t>
            </a:r>
            <a:endParaRPr lang="fr-FR" sz="2400" dirty="0"/>
          </a:p>
        </p:txBody>
      </p:sp>
      <p:pic>
        <p:nvPicPr>
          <p:cNvPr id="38923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0CAAD6DB-331D-4848-AC8E-E50538ECCB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29" y="1267717"/>
            <a:ext cx="2569038" cy="2161283"/>
          </a:xfrm>
          <a:prstGeom prst="rect">
            <a:avLst/>
          </a:prstGeom>
          <a:noFill/>
          <a:ln w="9525">
            <a:solidFill>
              <a:srgbClr val="2D377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24" name="Image 7" descr="Une image contenant table&#10;&#10;Description générée automatiquement">
            <a:extLst>
              <a:ext uri="{FF2B5EF4-FFF2-40B4-BE49-F238E27FC236}">
                <a16:creationId xmlns:a16="http://schemas.microsoft.com/office/drawing/2014/main" id="{3DE9B4E6-AC4B-7423-5B58-8146D4FAD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296" y="35649"/>
            <a:ext cx="595206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6" name="Image 30">
            <a:extLst>
              <a:ext uri="{FF2B5EF4-FFF2-40B4-BE49-F238E27FC236}">
                <a16:creationId xmlns:a16="http://schemas.microsoft.com/office/drawing/2014/main" id="{2138DC88-3934-A195-F442-D1E956D35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50" y="879319"/>
            <a:ext cx="2148417" cy="38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itre 1">
            <a:extLst>
              <a:ext uri="{FF2B5EF4-FFF2-40B4-BE49-F238E27FC236}">
                <a16:creationId xmlns:a16="http://schemas.microsoft.com/office/drawing/2014/main" id="{96436ACC-3C31-6916-A4A7-DD0B2991FF52}"/>
              </a:ext>
            </a:extLst>
          </p:cNvPr>
          <p:cNvSpPr txBox="1">
            <a:spLocks/>
          </p:cNvSpPr>
          <p:nvPr/>
        </p:nvSpPr>
        <p:spPr bwMode="auto">
          <a:xfrm>
            <a:off x="1" y="1"/>
            <a:ext cx="3581399" cy="910167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3300" kern="1200">
                <a:solidFill>
                  <a:schemeClr val="tx1"/>
                </a:solidFill>
                <a:latin typeface="+mj-lt"/>
                <a:ea typeface="ＭＳ Ｐゴシック" panose="020B0600070205080204" pitchFamily="34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33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33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33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33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342900" algn="ctr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33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685800" algn="ctr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33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028700" algn="ctr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33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371600" algn="ctr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33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l">
              <a:defRPr/>
            </a:pPr>
            <a:r>
              <a:rPr lang="fr-FR" sz="4400" b="1" dirty="0">
                <a:solidFill>
                  <a:srgbClr val="2E3771"/>
                </a:solidFill>
                <a:latin typeface="+mn-lt"/>
                <a:cs typeface="+mn-cs"/>
              </a:rPr>
              <a:t>CLASSIQUE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4353FBA2-3AB3-4961-85E9-74F1A3BACE11}"/>
              </a:ext>
            </a:extLst>
          </p:cNvPr>
          <p:cNvSpPr txBox="1"/>
          <p:nvPr/>
        </p:nvSpPr>
        <p:spPr>
          <a:xfrm>
            <a:off x="2220967" y="3190147"/>
            <a:ext cx="4988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2020</a:t>
            </a:r>
          </a:p>
        </p:txBody>
      </p:sp>
      <p:pic>
        <p:nvPicPr>
          <p:cNvPr id="2" name="Image 13" descr="Une image contenant texte&#10;&#10;Description générée automatiquement">
            <a:extLst>
              <a:ext uri="{FF2B5EF4-FFF2-40B4-BE49-F238E27FC236}">
                <a16:creationId xmlns:a16="http://schemas.microsoft.com/office/drawing/2014/main" id="{30A8350E-4F9E-A6FB-0CE4-9945C521F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0" t="4968" r="37492"/>
          <a:stretch>
            <a:fillRect/>
          </a:stretch>
        </p:blipFill>
        <p:spPr bwMode="auto">
          <a:xfrm>
            <a:off x="11091" y="3523396"/>
            <a:ext cx="2884934" cy="2244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5" descr="Une image contenant miroir, lunettes, lunettes de protection&#10;&#10;Description générée automatiquement">
            <a:extLst>
              <a:ext uri="{FF2B5EF4-FFF2-40B4-BE49-F238E27FC236}">
                <a16:creationId xmlns:a16="http://schemas.microsoft.com/office/drawing/2014/main" id="{7740DC17-AC32-9228-1007-6A6D839CB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045" y="4510430"/>
            <a:ext cx="2882867" cy="220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4" name="Picture 3">
            <a:extLst>
              <a:ext uri="{FF2B5EF4-FFF2-40B4-BE49-F238E27FC236}">
                <a16:creationId xmlns:a16="http://schemas.microsoft.com/office/drawing/2014/main" id="{263E19A2-8735-4F43-0BF7-2435B27516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63" t="2921" b="83083"/>
          <a:stretch/>
        </p:blipFill>
        <p:spPr bwMode="auto">
          <a:xfrm>
            <a:off x="10821150" y="3202518"/>
            <a:ext cx="1194666" cy="98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83263" t="2094" b="8308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798A6F3-A75B-780D-A6B2-0D9AC9135D1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197" t="43296" r="5491" b="7538"/>
          <a:stretch/>
        </p:blipFill>
        <p:spPr>
          <a:xfrm>
            <a:off x="0" y="6340271"/>
            <a:ext cx="1368315" cy="51772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ext Box 4">
            <a:extLst>
              <a:ext uri="{FF2B5EF4-FFF2-40B4-BE49-F238E27FC236}">
                <a16:creationId xmlns:a16="http://schemas.microsoft.com/office/drawing/2014/main" id="{3BE125B8-73B4-2391-D86E-D94A2893F0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1" y="6582834"/>
            <a:ext cx="3230033" cy="275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fr-FR" sz="1200" b="1">
              <a:solidFill>
                <a:srgbClr val="000000"/>
              </a:solidFill>
              <a:ea typeface="msgothic"/>
              <a:cs typeface="msgothic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83F7BC3-16D4-1A68-99E1-9F8272D4F050}"/>
              </a:ext>
            </a:extLst>
          </p:cNvPr>
          <p:cNvSpPr/>
          <p:nvPr/>
        </p:nvSpPr>
        <p:spPr>
          <a:xfrm>
            <a:off x="1070708" y="2559528"/>
            <a:ext cx="2298700" cy="209551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SzPct val="100000"/>
              <a:defRPr/>
            </a:pPr>
            <a:endParaRPr lang="fr-FR" sz="24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2AA1A84-4ECC-899D-5B8E-4BB7D5BBA250}"/>
              </a:ext>
            </a:extLst>
          </p:cNvPr>
          <p:cNvSpPr/>
          <p:nvPr/>
        </p:nvSpPr>
        <p:spPr>
          <a:xfrm>
            <a:off x="3122611" y="1957247"/>
            <a:ext cx="2298700" cy="209549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SzPct val="100000"/>
              <a:defRPr/>
            </a:pPr>
            <a:endParaRPr lang="fr-FR" sz="24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B74DE0B-B78A-5AA1-EAE6-2DC2B8C7FC38}"/>
              </a:ext>
            </a:extLst>
          </p:cNvPr>
          <p:cNvSpPr/>
          <p:nvPr/>
        </p:nvSpPr>
        <p:spPr>
          <a:xfrm>
            <a:off x="1070708" y="2826228"/>
            <a:ext cx="2298700" cy="209551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SzPct val="100000"/>
              <a:defRPr/>
            </a:pPr>
            <a:endParaRPr lang="fr-FR" sz="24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3F761BF-F716-FC1D-CD29-B19AB1B06BBD}"/>
              </a:ext>
            </a:extLst>
          </p:cNvPr>
          <p:cNvSpPr/>
          <p:nvPr/>
        </p:nvSpPr>
        <p:spPr>
          <a:xfrm>
            <a:off x="3122611" y="2480064"/>
            <a:ext cx="2298700" cy="209551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SzPct val="100000"/>
              <a:defRPr/>
            </a:pPr>
            <a:endParaRPr lang="fr-FR" sz="24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49A165E-FA44-833B-2380-5E37E60FDD5D}"/>
              </a:ext>
            </a:extLst>
          </p:cNvPr>
          <p:cNvSpPr/>
          <p:nvPr/>
        </p:nvSpPr>
        <p:spPr>
          <a:xfrm>
            <a:off x="1074941" y="3090812"/>
            <a:ext cx="2298700" cy="209549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SzPct val="100000"/>
              <a:defRPr/>
            </a:pPr>
            <a:endParaRPr lang="fr-FR" sz="2400" dirty="0"/>
          </a:p>
        </p:txBody>
      </p:sp>
      <p:sp>
        <p:nvSpPr>
          <p:cNvPr id="32" name="Titre 1">
            <a:extLst>
              <a:ext uri="{FF2B5EF4-FFF2-40B4-BE49-F238E27FC236}">
                <a16:creationId xmlns:a16="http://schemas.microsoft.com/office/drawing/2014/main" id="{96436ACC-3C31-6916-A4A7-DD0B2991FF52}"/>
              </a:ext>
            </a:extLst>
          </p:cNvPr>
          <p:cNvSpPr txBox="1">
            <a:spLocks/>
          </p:cNvSpPr>
          <p:nvPr/>
        </p:nvSpPr>
        <p:spPr bwMode="auto">
          <a:xfrm>
            <a:off x="1" y="1"/>
            <a:ext cx="3581399" cy="910167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3300" kern="1200">
                <a:solidFill>
                  <a:schemeClr val="tx1"/>
                </a:solidFill>
                <a:latin typeface="+mj-lt"/>
                <a:ea typeface="ＭＳ Ｐゴシック" panose="020B0600070205080204" pitchFamily="34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33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33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33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33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342900" algn="ctr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33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685800" algn="ctr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33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028700" algn="ctr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33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371600" algn="ctr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33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l">
              <a:defRPr/>
            </a:pPr>
            <a:r>
              <a:rPr lang="fr-FR" sz="4400" b="1" dirty="0">
                <a:solidFill>
                  <a:srgbClr val="2E3771"/>
                </a:solidFill>
                <a:latin typeface="+mn-lt"/>
                <a:cs typeface="+mn-cs"/>
              </a:rPr>
              <a:t>CLASSIQUE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798A6F3-A75B-780D-A6B2-0D9AC9135D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7" t="43296" r="5491" b="7538"/>
          <a:stretch/>
        </p:blipFill>
        <p:spPr>
          <a:xfrm>
            <a:off x="0" y="6340271"/>
            <a:ext cx="1368315" cy="517729"/>
          </a:xfrm>
          <a:prstGeom prst="rect">
            <a:avLst/>
          </a:prstGeom>
        </p:spPr>
      </p:pic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5FEE60FB-95CB-8427-62EC-90D9438FA9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76" y="1262573"/>
            <a:ext cx="2525154" cy="1805035"/>
          </a:xfrm>
          <a:prstGeom prst="rect">
            <a:avLst/>
          </a:prstGeom>
          <a:ln>
            <a:solidFill>
              <a:srgbClr val="2D3771"/>
            </a:solidFill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E1D48BD5-DBF4-2CB9-95DE-635FBC3A4F2A}"/>
              </a:ext>
            </a:extLst>
          </p:cNvPr>
          <p:cNvSpPr txBox="1"/>
          <p:nvPr/>
        </p:nvSpPr>
        <p:spPr>
          <a:xfrm>
            <a:off x="2134167" y="2845739"/>
            <a:ext cx="4988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2022</a:t>
            </a:r>
          </a:p>
        </p:txBody>
      </p:sp>
      <p:pic>
        <p:nvPicPr>
          <p:cNvPr id="13" name="Image 12" descr="Une image contenant texte, différent&#10;&#10;Description générée automatiquement">
            <a:extLst>
              <a:ext uri="{FF2B5EF4-FFF2-40B4-BE49-F238E27FC236}">
                <a16:creationId xmlns:a16="http://schemas.microsoft.com/office/drawing/2014/main" id="{BF0C4445-7888-E3C9-EBCD-F53C796040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30591">
            <a:off x="3569563" y="625542"/>
            <a:ext cx="4087390" cy="49943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Image 14" descr="Une image contenant texte, capture d’écran, différent&#10;&#10;Description générée automatiquement">
            <a:extLst>
              <a:ext uri="{FF2B5EF4-FFF2-40B4-BE49-F238E27FC236}">
                <a16:creationId xmlns:a16="http://schemas.microsoft.com/office/drawing/2014/main" id="{D0B82C8B-C36B-BEF4-E164-BBD1AA12330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6844"/>
          <a:stretch/>
        </p:blipFill>
        <p:spPr>
          <a:xfrm rot="21207412">
            <a:off x="3077764" y="2929859"/>
            <a:ext cx="4189588" cy="36659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Image 21" descr="Une image contenant table&#10;&#10;Description générée automatiquement">
            <a:extLst>
              <a:ext uri="{FF2B5EF4-FFF2-40B4-BE49-F238E27FC236}">
                <a16:creationId xmlns:a16="http://schemas.microsoft.com/office/drawing/2014/main" id="{6B046A4A-13F3-9652-05C3-7CF15B9B39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27996" y="265925"/>
            <a:ext cx="4118920" cy="63169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3BC88821-DAAA-7A5E-E572-08714BF94A74}"/>
              </a:ext>
            </a:extLst>
          </p:cNvPr>
          <p:cNvSpPr txBox="1"/>
          <p:nvPr/>
        </p:nvSpPr>
        <p:spPr>
          <a:xfrm>
            <a:off x="245084" y="3289317"/>
            <a:ext cx="286026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0" dirty="0">
                <a:effectLst/>
              </a:rPr>
              <a:t>consensus </a:t>
            </a:r>
            <a:r>
              <a:rPr lang="fr-FR" sz="2400" b="0" dirty="0" err="1">
                <a:effectLst/>
              </a:rPr>
              <a:t>recommendations</a:t>
            </a:r>
            <a:r>
              <a:rPr lang="fr-FR" sz="2400" b="0" dirty="0">
                <a:effectLst/>
              </a:rPr>
              <a:t> for </a:t>
            </a:r>
            <a:r>
              <a:rPr lang="fr-FR" sz="2400" b="0" dirty="0" err="1">
                <a:effectLst/>
              </a:rPr>
              <a:t>core</a:t>
            </a:r>
            <a:r>
              <a:rPr lang="fr-FR" sz="2400" b="0" dirty="0">
                <a:effectLst/>
              </a:rPr>
              <a:t> structures </a:t>
            </a:r>
          </a:p>
          <a:p>
            <a:r>
              <a:rPr lang="fr-FR" sz="2400" b="0" dirty="0">
                <a:effectLst/>
              </a:rPr>
              <a:t>to </a:t>
            </a:r>
            <a:r>
              <a:rPr lang="fr-FR" sz="2400" b="0" dirty="0" err="1">
                <a:effectLst/>
              </a:rPr>
              <a:t>identify</a:t>
            </a:r>
            <a:r>
              <a:rPr lang="fr-FR" sz="2400" b="0" dirty="0">
                <a:effectLst/>
              </a:rPr>
              <a:t> </a:t>
            </a:r>
            <a:r>
              <a:rPr lang="fr-FR" sz="2400" b="0" dirty="0" err="1">
                <a:effectLst/>
              </a:rPr>
              <a:t>during</a:t>
            </a:r>
            <a:r>
              <a:rPr lang="fr-FR" sz="2400" b="0" dirty="0">
                <a:effectLst/>
              </a:rPr>
              <a:t> </a:t>
            </a:r>
          </a:p>
          <a:p>
            <a:r>
              <a:rPr lang="fr-FR" sz="2400" b="0" dirty="0">
                <a:effectLst/>
              </a:rPr>
              <a:t>the performance of </a:t>
            </a:r>
            <a:r>
              <a:rPr lang="fr-FR" sz="2400" b="0" dirty="0" err="1">
                <a:effectLst/>
              </a:rPr>
              <a:t>intermediate</a:t>
            </a:r>
            <a:r>
              <a:rPr lang="fr-FR" sz="2400" b="0" dirty="0">
                <a:effectLst/>
              </a:rPr>
              <a:t> and </a:t>
            </a:r>
            <a:r>
              <a:rPr lang="fr-FR" sz="2400" b="0" dirty="0" err="1">
                <a:effectLst/>
              </a:rPr>
              <a:t>advanced</a:t>
            </a:r>
            <a:r>
              <a:rPr lang="fr-FR" sz="2400" b="0" dirty="0">
                <a:effectLst/>
              </a:rPr>
              <a:t> blocks</a:t>
            </a:r>
            <a:endParaRPr lang="fr-FR" sz="2400" dirty="0"/>
          </a:p>
        </p:txBody>
      </p:sp>
      <p:pic>
        <p:nvPicPr>
          <p:cNvPr id="6" name="Image 30">
            <a:extLst>
              <a:ext uri="{FF2B5EF4-FFF2-40B4-BE49-F238E27FC236}">
                <a16:creationId xmlns:a16="http://schemas.microsoft.com/office/drawing/2014/main" id="{49D6F66D-D718-2202-DD2F-978E8EFF1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50" y="879319"/>
            <a:ext cx="2148417" cy="38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0227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re 1">
            <a:extLst>
              <a:ext uri="{FF2B5EF4-FFF2-40B4-BE49-F238E27FC236}">
                <a16:creationId xmlns:a16="http://schemas.microsoft.com/office/drawing/2014/main" id="{A9F923BB-37D2-F032-9FE4-B14162EDC7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096000" cy="840317"/>
          </a:xfrm>
        </p:spPr>
        <p:txBody>
          <a:bodyPr/>
          <a:lstStyle/>
          <a:p>
            <a:r>
              <a:rPr lang="fr-FR" altLang="fr-FR" b="1">
                <a:solidFill>
                  <a:schemeClr val="bg1"/>
                </a:solidFill>
              </a:rPr>
              <a:t>NOMENCLATURE</a:t>
            </a:r>
          </a:p>
        </p:txBody>
      </p:sp>
      <p:sp>
        <p:nvSpPr>
          <p:cNvPr id="38915" name="Text Box 4">
            <a:extLst>
              <a:ext uri="{FF2B5EF4-FFF2-40B4-BE49-F238E27FC236}">
                <a16:creationId xmlns:a16="http://schemas.microsoft.com/office/drawing/2014/main" id="{3BE125B8-73B4-2391-D86E-D94A2893F0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1" y="6582834"/>
            <a:ext cx="3230033" cy="275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fr-FR" sz="1200" b="1">
              <a:solidFill>
                <a:srgbClr val="000000"/>
              </a:solidFill>
              <a:ea typeface="msgothic"/>
              <a:cs typeface="msgothic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2AA1A84-4ECC-899D-5B8E-4BB7D5BBA250}"/>
              </a:ext>
            </a:extLst>
          </p:cNvPr>
          <p:cNvSpPr/>
          <p:nvPr/>
        </p:nvSpPr>
        <p:spPr>
          <a:xfrm>
            <a:off x="1584362" y="1697194"/>
            <a:ext cx="2298700" cy="209549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SzPct val="100000"/>
              <a:defRPr/>
            </a:pPr>
            <a:endParaRPr lang="fr-FR" sz="24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EC808D0-45FB-EDEB-26A0-CB3FB854E460}"/>
              </a:ext>
            </a:extLst>
          </p:cNvPr>
          <p:cNvSpPr/>
          <p:nvPr/>
        </p:nvSpPr>
        <p:spPr>
          <a:xfrm>
            <a:off x="1584362" y="1951194"/>
            <a:ext cx="2298700" cy="209549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SzPct val="100000"/>
              <a:defRPr/>
            </a:pPr>
            <a:endParaRPr lang="fr-FR" sz="24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3F761BF-F716-FC1D-CD29-B19AB1B06BBD}"/>
              </a:ext>
            </a:extLst>
          </p:cNvPr>
          <p:cNvSpPr/>
          <p:nvPr/>
        </p:nvSpPr>
        <p:spPr>
          <a:xfrm>
            <a:off x="1794439" y="2423458"/>
            <a:ext cx="2298700" cy="209551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SzPct val="100000"/>
              <a:defRPr/>
            </a:pPr>
            <a:endParaRPr lang="fr-FR" sz="2400" dirty="0"/>
          </a:p>
        </p:txBody>
      </p:sp>
      <p:sp>
        <p:nvSpPr>
          <p:cNvPr id="32" name="Titre 1">
            <a:extLst>
              <a:ext uri="{FF2B5EF4-FFF2-40B4-BE49-F238E27FC236}">
                <a16:creationId xmlns:a16="http://schemas.microsoft.com/office/drawing/2014/main" id="{96436ACC-3C31-6916-A4A7-DD0B2991FF52}"/>
              </a:ext>
            </a:extLst>
          </p:cNvPr>
          <p:cNvSpPr txBox="1">
            <a:spLocks/>
          </p:cNvSpPr>
          <p:nvPr/>
        </p:nvSpPr>
        <p:spPr bwMode="auto">
          <a:xfrm>
            <a:off x="1" y="1"/>
            <a:ext cx="3581399" cy="910167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3300" kern="1200">
                <a:solidFill>
                  <a:schemeClr val="tx1"/>
                </a:solidFill>
                <a:latin typeface="+mj-lt"/>
                <a:ea typeface="ＭＳ Ｐゴシック" panose="020B0600070205080204" pitchFamily="34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33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33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33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33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342900" algn="ctr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33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685800" algn="ctr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33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028700" algn="ctr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33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371600" algn="ctr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33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l">
              <a:defRPr/>
            </a:pPr>
            <a:r>
              <a:rPr lang="fr-FR" sz="4400" b="1" dirty="0">
                <a:solidFill>
                  <a:srgbClr val="2E3771"/>
                </a:solidFill>
                <a:latin typeface="+mn-lt"/>
                <a:cs typeface="+mn-cs"/>
              </a:rPr>
              <a:t>ALR FIRST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C17351B-F112-4C65-7C67-B0058D2065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453" y="1510199"/>
            <a:ext cx="3204662" cy="308572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5407EE9-D373-8036-2273-722E1B50DD2F}"/>
              </a:ext>
            </a:extLst>
          </p:cNvPr>
          <p:cNvSpPr txBox="1"/>
          <p:nvPr/>
        </p:nvSpPr>
        <p:spPr>
          <a:xfrm>
            <a:off x="296145" y="4968015"/>
            <a:ext cx="694657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i="0" dirty="0">
                <a:solidFill>
                  <a:srgbClr val="2E2E2E"/>
                </a:solidFill>
                <a:effectLst/>
              </a:rPr>
              <a:t>In </a:t>
            </a:r>
            <a:r>
              <a:rPr lang="fr-FR" sz="2000" i="0" dirty="0" err="1">
                <a:solidFill>
                  <a:srgbClr val="2E2E2E"/>
                </a:solidFill>
                <a:effectLst/>
              </a:rPr>
              <a:t>breast</a:t>
            </a:r>
            <a:r>
              <a:rPr lang="fr-FR" sz="2000" i="0" dirty="0">
                <a:solidFill>
                  <a:srgbClr val="2E2E2E"/>
                </a:solidFill>
                <a:effectLst/>
              </a:rPr>
              <a:t> </a:t>
            </a:r>
            <a:r>
              <a:rPr lang="fr-FR" sz="2000" i="0" dirty="0" err="1">
                <a:solidFill>
                  <a:srgbClr val="2E2E2E"/>
                </a:solidFill>
                <a:effectLst/>
              </a:rPr>
              <a:t>surgery</a:t>
            </a:r>
            <a:r>
              <a:rPr lang="fr-FR" sz="2000" i="0" dirty="0">
                <a:solidFill>
                  <a:srgbClr val="2E2E2E"/>
                </a:solidFill>
                <a:effectLst/>
              </a:rPr>
              <a:t>, </a:t>
            </a:r>
            <a:r>
              <a:rPr lang="fr-FR" sz="2000" b="1" i="0" dirty="0" err="1">
                <a:solidFill>
                  <a:srgbClr val="2E2E2E"/>
                </a:solidFill>
                <a:effectLst/>
              </a:rPr>
              <a:t>regional</a:t>
            </a:r>
            <a:r>
              <a:rPr lang="fr-FR" sz="2000" b="1" i="0" dirty="0">
                <a:solidFill>
                  <a:srgbClr val="2E2E2E"/>
                </a:solidFill>
                <a:effectLst/>
              </a:rPr>
              <a:t> </a:t>
            </a:r>
            <a:r>
              <a:rPr lang="fr-FR" sz="2000" b="1" i="0" dirty="0" err="1">
                <a:solidFill>
                  <a:srgbClr val="2E2E2E"/>
                </a:solidFill>
                <a:effectLst/>
              </a:rPr>
              <a:t>anesthesia</a:t>
            </a:r>
            <a:r>
              <a:rPr lang="fr-FR" sz="2000" b="1" i="0" dirty="0">
                <a:solidFill>
                  <a:srgbClr val="2E2E2E"/>
                </a:solidFill>
                <a:effectLst/>
              </a:rPr>
              <a:t> </a:t>
            </a:r>
            <a:r>
              <a:rPr lang="fr-FR" sz="2000" b="1" i="0" dirty="0" err="1">
                <a:solidFill>
                  <a:srgbClr val="2E2E2E"/>
                </a:solidFill>
                <a:effectLst/>
              </a:rPr>
              <a:t>modalities</a:t>
            </a:r>
            <a:r>
              <a:rPr lang="fr-FR" sz="2000" b="1" i="0" dirty="0">
                <a:solidFill>
                  <a:srgbClr val="2E2E2E"/>
                </a:solidFill>
                <a:effectLst/>
              </a:rPr>
              <a:t> </a:t>
            </a:r>
            <a:r>
              <a:rPr lang="fr-FR" sz="2000" b="1" i="0" dirty="0" err="1">
                <a:solidFill>
                  <a:srgbClr val="2E2E2E"/>
                </a:solidFill>
                <a:effectLst/>
              </a:rPr>
              <a:t>were</a:t>
            </a:r>
            <a:r>
              <a:rPr lang="fr-FR" sz="2000" b="1" i="0" dirty="0">
                <a:solidFill>
                  <a:srgbClr val="2E2E2E"/>
                </a:solidFill>
                <a:effectLst/>
              </a:rPr>
              <a:t> </a:t>
            </a:r>
            <a:r>
              <a:rPr lang="fr-FR" sz="2000" b="1" i="0" dirty="0" err="1">
                <a:solidFill>
                  <a:srgbClr val="2E2E2E"/>
                </a:solidFill>
                <a:effectLst/>
              </a:rPr>
              <a:t>preferable</a:t>
            </a:r>
            <a:r>
              <a:rPr lang="fr-FR" sz="2000" b="1" i="0" dirty="0">
                <a:solidFill>
                  <a:srgbClr val="2E2E2E"/>
                </a:solidFill>
                <a:effectLst/>
              </a:rPr>
              <a:t> </a:t>
            </a:r>
            <a:r>
              <a:rPr lang="fr-FR" sz="2000" i="0" dirty="0" err="1">
                <a:solidFill>
                  <a:srgbClr val="2E2E2E"/>
                </a:solidFill>
                <a:effectLst/>
              </a:rPr>
              <a:t>from</a:t>
            </a:r>
            <a:r>
              <a:rPr lang="fr-FR" sz="2000" i="0" dirty="0">
                <a:solidFill>
                  <a:srgbClr val="2E2E2E"/>
                </a:solidFill>
                <a:effectLst/>
              </a:rPr>
              <a:t> an </a:t>
            </a:r>
            <a:r>
              <a:rPr lang="fr-FR" sz="2000" i="0" dirty="0" err="1">
                <a:solidFill>
                  <a:srgbClr val="2E2E2E"/>
                </a:solidFill>
                <a:effectLst/>
              </a:rPr>
              <a:t>analgesic</a:t>
            </a:r>
            <a:r>
              <a:rPr lang="fr-FR" sz="2000" i="0" dirty="0">
                <a:solidFill>
                  <a:srgbClr val="2E2E2E"/>
                </a:solidFill>
                <a:effectLst/>
              </a:rPr>
              <a:t> perspective to </a:t>
            </a:r>
            <a:r>
              <a:rPr lang="fr-FR" sz="2000" b="1" i="0" dirty="0">
                <a:solidFill>
                  <a:srgbClr val="2E2E2E"/>
                </a:solidFill>
                <a:effectLst/>
              </a:rPr>
              <a:t>control or LA infiltration</a:t>
            </a:r>
            <a:r>
              <a:rPr lang="fr-FR" sz="2000" i="0" dirty="0">
                <a:solidFill>
                  <a:srgbClr val="2E2E2E"/>
                </a:solidFill>
                <a:effectLst/>
              </a:rPr>
              <a:t>, </a:t>
            </a:r>
            <a:r>
              <a:rPr lang="fr-FR" sz="2000" i="0" dirty="0" err="1">
                <a:solidFill>
                  <a:srgbClr val="2E2E2E"/>
                </a:solidFill>
                <a:effectLst/>
              </a:rPr>
              <a:t>with</a:t>
            </a:r>
            <a:r>
              <a:rPr lang="fr-FR" sz="2000" i="0" dirty="0">
                <a:solidFill>
                  <a:srgbClr val="2E2E2E"/>
                </a:solidFill>
                <a:effectLst/>
              </a:rPr>
              <a:t> a </a:t>
            </a:r>
            <a:r>
              <a:rPr lang="fr-FR" sz="2000" i="0" dirty="0" err="1">
                <a:solidFill>
                  <a:srgbClr val="2E2E2E"/>
                </a:solidFill>
                <a:effectLst/>
              </a:rPr>
              <a:t>clinically</a:t>
            </a:r>
            <a:r>
              <a:rPr lang="fr-FR" sz="2000" i="0" dirty="0">
                <a:solidFill>
                  <a:srgbClr val="2E2E2E"/>
                </a:solidFill>
                <a:effectLst/>
              </a:rPr>
              <a:t> </a:t>
            </a:r>
            <a:r>
              <a:rPr lang="fr-FR" sz="2000" i="0" dirty="0" err="1">
                <a:solidFill>
                  <a:srgbClr val="2E2E2E"/>
                </a:solidFill>
                <a:effectLst/>
              </a:rPr>
              <a:t>significant</a:t>
            </a:r>
            <a:r>
              <a:rPr lang="fr-FR" sz="2000" i="0" dirty="0">
                <a:solidFill>
                  <a:srgbClr val="2E2E2E"/>
                </a:solidFill>
                <a:effectLst/>
              </a:rPr>
              <a:t> </a:t>
            </a:r>
            <a:r>
              <a:rPr lang="fr-FR" sz="2000" i="0" dirty="0" err="1">
                <a:solidFill>
                  <a:srgbClr val="2E2E2E"/>
                </a:solidFill>
                <a:effectLst/>
              </a:rPr>
              <a:t>decrease</a:t>
            </a:r>
            <a:r>
              <a:rPr lang="fr-FR" sz="2000" i="0" dirty="0">
                <a:solidFill>
                  <a:srgbClr val="2E2E2E"/>
                </a:solidFill>
                <a:effectLst/>
              </a:rPr>
              <a:t> in pain score and cumulative </a:t>
            </a:r>
            <a:r>
              <a:rPr lang="fr-FR" sz="2000" i="0" dirty="0" err="1">
                <a:solidFill>
                  <a:srgbClr val="2E2E2E"/>
                </a:solidFill>
                <a:effectLst/>
              </a:rPr>
              <a:t>opioid</a:t>
            </a:r>
            <a:r>
              <a:rPr lang="fr-FR" sz="2000" i="0" dirty="0">
                <a:solidFill>
                  <a:srgbClr val="2E2E2E"/>
                </a:solidFill>
                <a:effectLst/>
              </a:rPr>
              <a:t> </a:t>
            </a:r>
            <a:r>
              <a:rPr lang="fr-FR" sz="2000" i="0" dirty="0" err="1">
                <a:solidFill>
                  <a:srgbClr val="2E2E2E"/>
                </a:solidFill>
                <a:effectLst/>
              </a:rPr>
              <a:t>consumption</a:t>
            </a:r>
            <a:r>
              <a:rPr lang="fr-FR" sz="2000" i="0" dirty="0">
                <a:solidFill>
                  <a:srgbClr val="2E2E2E"/>
                </a:solidFill>
                <a:effectLst/>
              </a:rPr>
              <a:t>, and </a:t>
            </a:r>
            <a:r>
              <a:rPr lang="fr-FR" sz="2000" b="1" i="0" dirty="0" err="1">
                <a:solidFill>
                  <a:srgbClr val="2E2E2E"/>
                </a:solidFill>
                <a:effectLst/>
              </a:rPr>
              <a:t>limited</a:t>
            </a:r>
            <a:r>
              <a:rPr lang="fr-FR" sz="2000" b="1" i="0" dirty="0">
                <a:solidFill>
                  <a:srgbClr val="2E2E2E"/>
                </a:solidFill>
                <a:effectLst/>
              </a:rPr>
              <a:t> </a:t>
            </a:r>
            <a:r>
              <a:rPr lang="fr-FR" sz="2000" b="1" i="0" dirty="0" err="1">
                <a:solidFill>
                  <a:srgbClr val="2E2E2E"/>
                </a:solidFill>
                <a:effectLst/>
              </a:rPr>
              <a:t>differences</a:t>
            </a:r>
            <a:r>
              <a:rPr lang="fr-FR" sz="2000" b="1" i="0" dirty="0">
                <a:solidFill>
                  <a:srgbClr val="2E2E2E"/>
                </a:solidFill>
                <a:effectLst/>
              </a:rPr>
              <a:t> </a:t>
            </a:r>
            <a:r>
              <a:rPr lang="fr-FR" sz="2000" b="1" i="0" dirty="0" err="1">
                <a:solidFill>
                  <a:srgbClr val="2E2E2E"/>
                </a:solidFill>
                <a:effectLst/>
              </a:rPr>
              <a:t>were</a:t>
            </a:r>
            <a:r>
              <a:rPr lang="fr-FR" sz="2000" b="1" i="0" dirty="0">
                <a:solidFill>
                  <a:srgbClr val="2E2E2E"/>
                </a:solidFill>
                <a:effectLst/>
              </a:rPr>
              <a:t> </a:t>
            </a:r>
            <a:r>
              <a:rPr lang="fr-FR" sz="2000" b="1" i="0" dirty="0" err="1">
                <a:solidFill>
                  <a:srgbClr val="2E2E2E"/>
                </a:solidFill>
                <a:effectLst/>
              </a:rPr>
              <a:t>present</a:t>
            </a:r>
            <a:r>
              <a:rPr lang="fr-FR" sz="2000" b="1" i="0" dirty="0">
                <a:solidFill>
                  <a:srgbClr val="2E2E2E"/>
                </a:solidFill>
                <a:effectLst/>
              </a:rPr>
              <a:t> </a:t>
            </a:r>
            <a:r>
              <a:rPr lang="fr-FR" sz="2000" b="1" i="0" dirty="0" err="1">
                <a:solidFill>
                  <a:srgbClr val="2E2E2E"/>
                </a:solidFill>
                <a:effectLst/>
              </a:rPr>
              <a:t>between</a:t>
            </a:r>
            <a:r>
              <a:rPr lang="fr-FR" sz="2000" b="1" i="0" dirty="0">
                <a:solidFill>
                  <a:srgbClr val="2E2E2E"/>
                </a:solidFill>
                <a:effectLst/>
              </a:rPr>
              <a:t> </a:t>
            </a:r>
            <a:r>
              <a:rPr lang="fr-FR" sz="2000" b="1" i="0" dirty="0" err="1">
                <a:solidFill>
                  <a:srgbClr val="2E2E2E"/>
                </a:solidFill>
                <a:effectLst/>
              </a:rPr>
              <a:t>regional</a:t>
            </a:r>
            <a:r>
              <a:rPr lang="fr-FR" sz="2000" b="1" i="0" dirty="0">
                <a:solidFill>
                  <a:srgbClr val="2E2E2E"/>
                </a:solidFill>
                <a:effectLst/>
              </a:rPr>
              <a:t> </a:t>
            </a:r>
            <a:r>
              <a:rPr lang="fr-FR" sz="2000" b="1" i="0" dirty="0" err="1">
                <a:solidFill>
                  <a:srgbClr val="2E2E2E"/>
                </a:solidFill>
                <a:effectLst/>
              </a:rPr>
              <a:t>anesthetic</a:t>
            </a:r>
            <a:r>
              <a:rPr lang="fr-FR" sz="2000" b="1" i="0" dirty="0">
                <a:solidFill>
                  <a:srgbClr val="2E2E2E"/>
                </a:solidFill>
                <a:effectLst/>
              </a:rPr>
              <a:t> techniques </a:t>
            </a:r>
            <a:r>
              <a:rPr lang="fr-FR" sz="2000" b="1" i="0" dirty="0" err="1">
                <a:solidFill>
                  <a:srgbClr val="2E2E2E"/>
                </a:solidFill>
                <a:effectLst/>
              </a:rPr>
              <a:t>themselves</a:t>
            </a:r>
            <a:endParaRPr lang="fr-FR" sz="2000" b="1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6C5A2452-5C33-4F3A-06A6-61C865BEEE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047" y="2572481"/>
            <a:ext cx="3594820" cy="3082124"/>
          </a:xfrm>
          <a:prstGeom prst="rect">
            <a:avLst/>
          </a:prstGeom>
        </p:spPr>
      </p:pic>
      <p:sp>
        <p:nvSpPr>
          <p:cNvPr id="12" name="Cadre 11">
            <a:extLst>
              <a:ext uri="{FF2B5EF4-FFF2-40B4-BE49-F238E27FC236}">
                <a16:creationId xmlns:a16="http://schemas.microsoft.com/office/drawing/2014/main" id="{954FBA37-CB14-7C44-3F2D-0E9019789627}"/>
              </a:ext>
            </a:extLst>
          </p:cNvPr>
          <p:cNvSpPr/>
          <p:nvPr/>
        </p:nvSpPr>
        <p:spPr>
          <a:xfrm>
            <a:off x="7399825" y="2435918"/>
            <a:ext cx="3657042" cy="3277039"/>
          </a:xfrm>
          <a:prstGeom prst="frame">
            <a:avLst>
              <a:gd name="adj1" fmla="val 3642"/>
            </a:avLst>
          </a:prstGeom>
          <a:solidFill>
            <a:srgbClr val="304374"/>
          </a:solidFill>
          <a:ln>
            <a:solidFill>
              <a:srgbClr val="3043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D29D3189-13F6-8FA2-BC37-9EE8A3372619}"/>
              </a:ext>
            </a:extLst>
          </p:cNvPr>
          <p:cNvSpPr txBox="1"/>
          <p:nvPr/>
        </p:nvSpPr>
        <p:spPr>
          <a:xfrm>
            <a:off x="4832019" y="230069"/>
            <a:ext cx="723024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b="1" dirty="0" err="1">
                <a:effectLst/>
              </a:rPr>
              <a:t>Peripheral</a:t>
            </a:r>
            <a:r>
              <a:rPr lang="fr-FR" sz="2000" b="1" dirty="0">
                <a:effectLst/>
              </a:rPr>
              <a:t> nerve block</a:t>
            </a:r>
            <a:r>
              <a:rPr lang="fr-FR" sz="2000" dirty="0">
                <a:effectLst/>
              </a:rPr>
              <a:t>, </a:t>
            </a:r>
            <a:r>
              <a:rPr lang="fr-FR" sz="2000" dirty="0" err="1">
                <a:effectLst/>
              </a:rPr>
              <a:t>especially</a:t>
            </a:r>
            <a:r>
              <a:rPr lang="fr-FR" sz="2000" dirty="0">
                <a:effectLst/>
              </a:rPr>
              <a:t> FNB and ACB, </a:t>
            </a:r>
            <a:r>
              <a:rPr lang="fr-FR" sz="2000" dirty="0" err="1">
                <a:effectLst/>
              </a:rPr>
              <a:t>is</a:t>
            </a:r>
            <a:r>
              <a:rPr lang="fr-FR" sz="2000" dirty="0">
                <a:effectLst/>
              </a:rPr>
              <a:t> a </a:t>
            </a:r>
            <a:r>
              <a:rPr lang="fr-FR" sz="2000" b="1" dirty="0" err="1">
                <a:effectLst/>
              </a:rPr>
              <a:t>better</a:t>
            </a:r>
            <a:r>
              <a:rPr lang="fr-FR" sz="2000" b="1" dirty="0">
                <a:effectLst/>
              </a:rPr>
              <a:t> option </a:t>
            </a:r>
            <a:r>
              <a:rPr lang="fr-FR" sz="2000" b="1" dirty="0" err="1">
                <a:effectLst/>
              </a:rPr>
              <a:t>than</a:t>
            </a:r>
            <a:r>
              <a:rPr lang="fr-FR" sz="2000" b="1" dirty="0">
                <a:effectLst/>
              </a:rPr>
              <a:t> </a:t>
            </a:r>
            <a:r>
              <a:rPr lang="fr-FR" sz="2000" b="1" dirty="0" err="1">
                <a:effectLst/>
              </a:rPr>
              <a:t>other</a:t>
            </a:r>
            <a:r>
              <a:rPr lang="fr-FR" sz="2000" b="1" dirty="0">
                <a:effectLst/>
              </a:rPr>
              <a:t> </a:t>
            </a:r>
            <a:r>
              <a:rPr lang="fr-FR" sz="2000" b="1" dirty="0" err="1">
                <a:effectLst/>
              </a:rPr>
              <a:t>analgesic</a:t>
            </a:r>
            <a:r>
              <a:rPr lang="fr-FR" sz="2000" b="1" dirty="0">
                <a:effectLst/>
              </a:rPr>
              <a:t> </a:t>
            </a:r>
            <a:r>
              <a:rPr lang="fr-FR" sz="2000" b="1" dirty="0" err="1">
                <a:effectLst/>
              </a:rPr>
              <a:t>methods</a:t>
            </a:r>
            <a:r>
              <a:rPr lang="fr-FR" sz="2000" dirty="0">
                <a:effectLst/>
              </a:rPr>
              <a:t>, and </a:t>
            </a:r>
            <a:r>
              <a:rPr lang="fr-FR" sz="2000" dirty="0" err="1">
                <a:effectLst/>
              </a:rPr>
              <a:t>its</a:t>
            </a:r>
            <a:r>
              <a:rPr lang="fr-FR" sz="2000" dirty="0">
                <a:effectLst/>
              </a:rPr>
              <a:t> combination </a:t>
            </a:r>
            <a:r>
              <a:rPr lang="fr-FR" sz="2000" dirty="0" err="1">
                <a:effectLst/>
              </a:rPr>
              <a:t>with</a:t>
            </a:r>
            <a:r>
              <a:rPr lang="fr-FR" sz="2000" dirty="0">
                <a:effectLst/>
              </a:rPr>
              <a:t> </a:t>
            </a:r>
            <a:r>
              <a:rPr lang="fr-FR" sz="2000" dirty="0" err="1">
                <a:effectLst/>
              </a:rPr>
              <a:t>other</a:t>
            </a:r>
            <a:r>
              <a:rPr lang="fr-FR" sz="2000" dirty="0">
                <a:effectLst/>
              </a:rPr>
              <a:t> </a:t>
            </a:r>
            <a:r>
              <a:rPr lang="fr-FR" sz="2000" dirty="0" err="1">
                <a:effectLst/>
              </a:rPr>
              <a:t>methods</a:t>
            </a:r>
            <a:r>
              <a:rPr lang="fr-FR" sz="2000" dirty="0">
                <a:effectLst/>
              </a:rPr>
              <a:t> can </a:t>
            </a:r>
            <a:r>
              <a:rPr lang="fr-FR" sz="2000" dirty="0" err="1">
                <a:effectLst/>
              </a:rPr>
              <a:t>be</a:t>
            </a:r>
            <a:r>
              <a:rPr lang="fr-FR" sz="2000" dirty="0">
                <a:effectLst/>
              </a:rPr>
              <a:t> </a:t>
            </a:r>
            <a:r>
              <a:rPr lang="fr-FR" sz="2000" dirty="0" err="1">
                <a:effectLst/>
              </a:rPr>
              <a:t>beneficial</a:t>
            </a:r>
            <a:r>
              <a:rPr lang="fr-FR" sz="2000" dirty="0">
                <a:effectLst/>
              </a:rPr>
              <a:t>. </a:t>
            </a:r>
            <a:r>
              <a:rPr lang="fr-FR" sz="2000" dirty="0" err="1">
                <a:effectLst/>
              </a:rPr>
              <a:t>Peripheral</a:t>
            </a:r>
            <a:r>
              <a:rPr lang="fr-FR" sz="2000" dirty="0">
                <a:effectLst/>
              </a:rPr>
              <a:t> nerve block </a:t>
            </a:r>
            <a:r>
              <a:rPr lang="fr-FR" sz="2000" dirty="0" err="1">
                <a:effectLst/>
              </a:rPr>
              <a:t>is</a:t>
            </a:r>
            <a:r>
              <a:rPr lang="fr-FR" sz="2000" dirty="0">
                <a:effectLst/>
              </a:rPr>
              <a:t> a </a:t>
            </a:r>
            <a:r>
              <a:rPr lang="fr-FR" sz="2000" dirty="0" err="1">
                <a:effectLst/>
              </a:rPr>
              <a:t>safe</a:t>
            </a:r>
            <a:r>
              <a:rPr lang="fr-FR" sz="2000" dirty="0">
                <a:effectLst/>
              </a:rPr>
              <a:t> and effective </a:t>
            </a:r>
            <a:r>
              <a:rPr lang="fr-FR" sz="2000" dirty="0" err="1">
                <a:effectLst/>
              </a:rPr>
              <a:t>postoperative</a:t>
            </a:r>
            <a:r>
              <a:rPr lang="fr-FR" sz="2000" dirty="0">
                <a:effectLst/>
              </a:rPr>
              <a:t> </a:t>
            </a:r>
            <a:r>
              <a:rPr lang="fr-FR" sz="2000" dirty="0" err="1">
                <a:effectLst/>
              </a:rPr>
              <a:t>analgesia</a:t>
            </a:r>
            <a:r>
              <a:rPr lang="fr-FR" sz="2000" dirty="0">
                <a:effectLst/>
              </a:rPr>
              <a:t> </a:t>
            </a:r>
            <a:r>
              <a:rPr lang="fr-FR" sz="2000" dirty="0" err="1">
                <a:effectLst/>
              </a:rPr>
              <a:t>method</a:t>
            </a:r>
            <a:r>
              <a:rPr lang="fr-FR" sz="2000" dirty="0">
                <a:effectLst/>
              </a:rPr>
              <a:t>. </a:t>
            </a:r>
            <a:r>
              <a:rPr lang="fr-FR" sz="2000" dirty="0" err="1">
                <a:effectLst/>
              </a:rPr>
              <a:t>However</a:t>
            </a:r>
            <a:r>
              <a:rPr lang="fr-FR" sz="2000" dirty="0">
                <a:effectLst/>
              </a:rPr>
              <a:t>, </a:t>
            </a:r>
            <a:r>
              <a:rPr lang="fr-FR" sz="2000" dirty="0" err="1">
                <a:effectLst/>
              </a:rPr>
              <a:t>our</a:t>
            </a:r>
            <a:r>
              <a:rPr lang="fr-FR" sz="2000" dirty="0">
                <a:effectLst/>
              </a:rPr>
              <a:t> </a:t>
            </a:r>
            <a:r>
              <a:rPr lang="fr-FR" sz="2000" dirty="0" err="1">
                <a:effectLst/>
              </a:rPr>
              <a:t>findings</a:t>
            </a:r>
            <a:r>
              <a:rPr lang="fr-FR" sz="2000" dirty="0">
                <a:effectLst/>
              </a:rPr>
              <a:t> can </a:t>
            </a:r>
            <a:r>
              <a:rPr lang="fr-FR" sz="2000" dirty="0" err="1">
                <a:effectLst/>
              </a:rPr>
              <a:t>only</a:t>
            </a:r>
            <a:r>
              <a:rPr lang="fr-FR" sz="2000" dirty="0">
                <a:effectLst/>
              </a:rPr>
              <a:t> </a:t>
            </a:r>
            <a:r>
              <a:rPr lang="fr-FR" sz="2000" dirty="0" err="1">
                <a:effectLst/>
              </a:rPr>
              <a:t>provide</a:t>
            </a:r>
            <a:r>
              <a:rPr lang="fr-FR" sz="2000" dirty="0">
                <a:effectLst/>
              </a:rPr>
              <a:t> objective </a:t>
            </a:r>
            <a:r>
              <a:rPr lang="fr-FR" sz="2000" dirty="0" err="1">
                <a:effectLst/>
              </a:rPr>
              <a:t>evidence</a:t>
            </a:r>
            <a:r>
              <a:rPr lang="fr-FR" sz="2000" dirty="0">
                <a:effectLst/>
              </a:rPr>
              <a:t>. </a:t>
            </a:r>
            <a:r>
              <a:rPr lang="fr-FR" sz="2000" b="1" dirty="0" err="1">
                <a:effectLst/>
              </a:rPr>
              <a:t>Clinicians</a:t>
            </a:r>
            <a:r>
              <a:rPr lang="fr-FR" sz="2000" b="1" dirty="0">
                <a:effectLst/>
              </a:rPr>
              <a:t> </a:t>
            </a:r>
            <a:r>
              <a:rPr lang="fr-FR" sz="2000" b="1" dirty="0" err="1">
                <a:effectLst/>
              </a:rPr>
              <a:t>should</a:t>
            </a:r>
            <a:r>
              <a:rPr lang="fr-FR" sz="2000" b="1" dirty="0">
                <a:effectLst/>
              </a:rPr>
              <a:t> </a:t>
            </a:r>
            <a:r>
              <a:rPr lang="fr-FR" sz="2000" b="1" dirty="0" err="1">
                <a:effectLst/>
              </a:rPr>
              <a:t>choose</a:t>
            </a:r>
            <a:r>
              <a:rPr lang="fr-FR" sz="2000" b="1" dirty="0">
                <a:effectLst/>
              </a:rPr>
              <a:t> the </a:t>
            </a:r>
            <a:r>
              <a:rPr lang="fr-FR" sz="2000" b="1" dirty="0" err="1">
                <a:effectLst/>
              </a:rPr>
              <a:t>treatment</a:t>
            </a:r>
            <a:r>
              <a:rPr lang="fr-FR" sz="2000" b="1" dirty="0">
                <a:effectLst/>
              </a:rPr>
              <a:t> course </a:t>
            </a:r>
            <a:r>
              <a:rPr lang="fr-FR" sz="2000" b="1" dirty="0" err="1">
                <a:effectLst/>
              </a:rPr>
              <a:t>based</a:t>
            </a:r>
            <a:r>
              <a:rPr lang="fr-FR" sz="2000" b="1" dirty="0">
                <a:effectLst/>
              </a:rPr>
              <a:t> on the </a:t>
            </a:r>
            <a:r>
              <a:rPr lang="fr-FR" sz="2000" b="1" dirty="0" err="1">
                <a:effectLst/>
              </a:rPr>
              <a:t>individual</a:t>
            </a:r>
            <a:r>
              <a:rPr lang="fr-FR" sz="2000" b="1" dirty="0">
                <a:effectLst/>
              </a:rPr>
              <a:t> </a:t>
            </a:r>
            <a:r>
              <a:rPr lang="fr-FR" sz="2000" b="1" dirty="0" err="1">
                <a:effectLst/>
              </a:rPr>
              <a:t>patient’s</a:t>
            </a:r>
            <a:r>
              <a:rPr lang="fr-FR" sz="2000" b="1" dirty="0">
                <a:effectLst/>
              </a:rPr>
              <a:t> condition and </a:t>
            </a:r>
            <a:r>
              <a:rPr lang="fr-FR" sz="2000" b="1" dirty="0" err="1">
                <a:effectLst/>
              </a:rPr>
              <a:t>clinical</a:t>
            </a:r>
            <a:r>
              <a:rPr lang="fr-FR" sz="2000" b="1" dirty="0">
                <a:effectLst/>
              </a:rPr>
              <a:t> situation</a:t>
            </a:r>
            <a:r>
              <a:rPr lang="fr-FR" sz="2000" dirty="0">
                <a:effectLst/>
              </a:rPr>
              <a:t>. </a:t>
            </a:r>
            <a:endParaRPr lang="fr-FR" sz="2000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A70A0F4-AEA9-A793-83F4-67E80A512427}"/>
              </a:ext>
            </a:extLst>
          </p:cNvPr>
          <p:cNvSpPr txBox="1"/>
          <p:nvPr/>
        </p:nvSpPr>
        <p:spPr>
          <a:xfrm>
            <a:off x="8461409" y="6122176"/>
            <a:ext cx="3600858" cy="646331"/>
          </a:xfrm>
          <a:prstGeom prst="rect">
            <a:avLst/>
          </a:prstGeom>
          <a:solidFill>
            <a:srgbClr val="233D7B"/>
          </a:solidFill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L Qin et al. J Clin </a:t>
            </a:r>
            <a:r>
              <a:rPr lang="fr-FR" dirty="0" err="1">
                <a:solidFill>
                  <a:schemeClr val="bg1"/>
                </a:solidFill>
              </a:rPr>
              <a:t>Anesth</a:t>
            </a:r>
            <a:r>
              <a:rPr lang="fr-FR" dirty="0">
                <a:solidFill>
                  <a:schemeClr val="bg1"/>
                </a:solidFill>
              </a:rPr>
              <a:t>. 2021 </a:t>
            </a:r>
          </a:p>
          <a:p>
            <a:r>
              <a:rPr lang="fr-FR" b="0" i="0" dirty="0">
                <a:solidFill>
                  <a:schemeClr val="bg1"/>
                </a:solidFill>
                <a:effectLst/>
              </a:rPr>
              <a:t>HY Wong </a:t>
            </a:r>
            <a:r>
              <a:rPr lang="fr-FR" dirty="0">
                <a:solidFill>
                  <a:schemeClr val="bg1"/>
                </a:solidFill>
              </a:rPr>
              <a:t>et al. </a:t>
            </a:r>
            <a:r>
              <a:rPr lang="fr-FR" dirty="0" err="1">
                <a:solidFill>
                  <a:schemeClr val="bg1"/>
                </a:solidFill>
              </a:rPr>
              <a:t>Anesthesiology</a:t>
            </a:r>
            <a:r>
              <a:rPr lang="fr-FR" dirty="0">
                <a:solidFill>
                  <a:schemeClr val="bg1"/>
                </a:solidFill>
              </a:rPr>
              <a:t>. 2021</a:t>
            </a:r>
          </a:p>
        </p:txBody>
      </p:sp>
      <p:sp>
        <p:nvSpPr>
          <p:cNvPr id="2" name="Cadre 1">
            <a:extLst>
              <a:ext uri="{FF2B5EF4-FFF2-40B4-BE49-F238E27FC236}">
                <a16:creationId xmlns:a16="http://schemas.microsoft.com/office/drawing/2014/main" id="{5C5D6090-97F5-52BD-A3B4-F095F44CE483}"/>
              </a:ext>
            </a:extLst>
          </p:cNvPr>
          <p:cNvSpPr/>
          <p:nvPr/>
        </p:nvSpPr>
        <p:spPr>
          <a:xfrm>
            <a:off x="823408" y="1415546"/>
            <a:ext cx="3581399" cy="3277039"/>
          </a:xfrm>
          <a:prstGeom prst="frame">
            <a:avLst>
              <a:gd name="adj1" fmla="val 3642"/>
            </a:avLst>
          </a:prstGeom>
          <a:solidFill>
            <a:srgbClr val="304374"/>
          </a:solidFill>
          <a:ln>
            <a:solidFill>
              <a:srgbClr val="3043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0968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F6BD4F4E-7769-E3C0-7CFE-3A0571663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"/>
            <a:ext cx="10714567" cy="910167"/>
          </a:xfrm>
        </p:spPr>
        <p:txBody>
          <a:bodyPr/>
          <a:lstStyle/>
          <a:p>
            <a:pPr algn="l">
              <a:defRPr/>
            </a:pPr>
            <a:r>
              <a:rPr lang="fr-FR" b="1" dirty="0">
                <a:solidFill>
                  <a:srgbClr val="233D7B"/>
                </a:solidFill>
                <a:latin typeface="+mn-lt"/>
                <a:cs typeface="+mn-cs"/>
              </a:rPr>
              <a:t>ALR INTEGREE AUX PARCOURS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E9260F9F-CA72-CE99-41EC-50A96F889D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9189" y="2154937"/>
            <a:ext cx="2244820" cy="2201649"/>
          </a:xfrm>
          <a:prstGeom prst="rect">
            <a:avLst/>
          </a:prstGeom>
        </p:spPr>
      </p:pic>
      <p:grpSp>
        <p:nvGrpSpPr>
          <p:cNvPr id="18" name="Groupe 17">
            <a:extLst>
              <a:ext uri="{FF2B5EF4-FFF2-40B4-BE49-F238E27FC236}">
                <a16:creationId xmlns:a16="http://schemas.microsoft.com/office/drawing/2014/main" id="{6DB2C982-A577-2607-88C9-C4F3397B460D}"/>
              </a:ext>
            </a:extLst>
          </p:cNvPr>
          <p:cNvGrpSpPr/>
          <p:nvPr/>
        </p:nvGrpSpPr>
        <p:grpSpPr>
          <a:xfrm>
            <a:off x="8930259" y="108287"/>
            <a:ext cx="3153751" cy="1799999"/>
            <a:chOff x="8907012" y="191648"/>
            <a:chExt cx="3153751" cy="1799999"/>
          </a:xfrm>
        </p:grpSpPr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CE29A471-0D60-FABE-5C83-236603C5682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907012" y="191648"/>
              <a:ext cx="3153751" cy="1799999"/>
              <a:chOff x="7809476" y="344004"/>
              <a:chExt cx="3831963" cy="2187088"/>
            </a:xfrm>
          </p:grpSpPr>
          <p:grpSp>
            <p:nvGrpSpPr>
              <p:cNvPr id="8" name="Groupe 7">
                <a:extLst>
                  <a:ext uri="{FF2B5EF4-FFF2-40B4-BE49-F238E27FC236}">
                    <a16:creationId xmlns:a16="http://schemas.microsoft.com/office/drawing/2014/main" id="{2A2AFBE0-9014-49E5-126D-460A3B5E9CF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809476" y="378892"/>
                <a:ext cx="3831962" cy="2152200"/>
                <a:chOff x="4787144" y="1384097"/>
                <a:chExt cx="4758565" cy="2672621"/>
              </a:xfrm>
            </p:grpSpPr>
            <p:pic>
              <p:nvPicPr>
                <p:cNvPr id="9" name="Image 8">
                  <a:extLst>
                    <a:ext uri="{FF2B5EF4-FFF2-40B4-BE49-F238E27FC236}">
                      <a16:creationId xmlns:a16="http://schemas.microsoft.com/office/drawing/2014/main" id="{9E6E3611-5554-5D88-37A1-DDCE7722C9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787144" y="1384097"/>
                  <a:ext cx="4758565" cy="2672619"/>
                </a:xfrm>
                <a:prstGeom prst="rect">
                  <a:avLst/>
                </a:prstGeom>
              </p:spPr>
            </p:pic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35920FF7-65D7-7742-34C4-47176779D4F3}"/>
                    </a:ext>
                  </a:extLst>
                </p:cNvPr>
                <p:cNvSpPr/>
                <p:nvPr/>
              </p:nvSpPr>
              <p:spPr>
                <a:xfrm>
                  <a:off x="6339024" y="3127311"/>
                  <a:ext cx="955921" cy="92940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60CD8C6-C7F3-4341-64A1-647AD506D5F4}"/>
                  </a:ext>
                </a:extLst>
              </p:cNvPr>
              <p:cNvSpPr/>
              <p:nvPr/>
            </p:nvSpPr>
            <p:spPr>
              <a:xfrm>
                <a:off x="7809476" y="344004"/>
                <a:ext cx="3831963" cy="2162069"/>
              </a:xfrm>
              <a:prstGeom prst="rect">
                <a:avLst/>
              </a:prstGeom>
              <a:noFill/>
              <a:ln w="76200">
                <a:solidFill>
                  <a:srgbClr val="F15B4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1C8C7F51-E004-0667-264B-3666A2AB42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80945" y="245936"/>
              <a:ext cx="354164" cy="360377"/>
            </a:xfrm>
            <a:prstGeom prst="rect">
              <a:avLst/>
            </a:prstGeom>
          </p:spPr>
        </p:pic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CDAD2B3D-BDB4-49DE-E1BD-3132ACCA8C9D}"/>
              </a:ext>
            </a:extLst>
          </p:cNvPr>
          <p:cNvGrpSpPr/>
          <p:nvPr/>
        </p:nvGrpSpPr>
        <p:grpSpPr>
          <a:xfrm>
            <a:off x="90588" y="1194318"/>
            <a:ext cx="9653392" cy="5545518"/>
            <a:chOff x="90588" y="1245118"/>
            <a:chExt cx="9653392" cy="5545518"/>
          </a:xfrm>
        </p:grpSpPr>
        <p:pic>
          <p:nvPicPr>
            <p:cNvPr id="3" name="Image 2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663FEEBD-7A6D-9491-373B-01388DA9AA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0767" y="5340338"/>
              <a:ext cx="9557700" cy="1450298"/>
            </a:xfrm>
            <a:prstGeom prst="rect">
              <a:avLst/>
            </a:prstGeom>
          </p:spPr>
        </p:pic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2DE732CE-5BC0-F8DD-52E2-EE762C4AEC6B}"/>
                </a:ext>
              </a:extLst>
            </p:cNvPr>
            <p:cNvGrpSpPr/>
            <p:nvPr/>
          </p:nvGrpSpPr>
          <p:grpSpPr>
            <a:xfrm>
              <a:off x="90588" y="1245118"/>
              <a:ext cx="9653392" cy="4098438"/>
              <a:chOff x="659100" y="2504901"/>
              <a:chExt cx="11273439" cy="5012525"/>
            </a:xfrm>
          </p:grpSpPr>
          <p:pic>
            <p:nvPicPr>
              <p:cNvPr id="5" name="Image 4" descr="Une image contenant texte&#10;&#10;Description générée automatiquement">
                <a:extLst>
                  <a:ext uri="{FF2B5EF4-FFF2-40B4-BE49-F238E27FC236}">
                    <a16:creationId xmlns:a16="http://schemas.microsoft.com/office/drawing/2014/main" id="{667EC03E-E6B5-0D59-DD99-DFC1C5852EE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b="1760"/>
              <a:stretch/>
            </p:blipFill>
            <p:spPr>
              <a:xfrm>
                <a:off x="659100" y="3827586"/>
                <a:ext cx="11211768" cy="3689840"/>
              </a:xfrm>
              <a:prstGeom prst="rect">
                <a:avLst/>
              </a:prstGeom>
            </p:spPr>
          </p:pic>
          <p:pic>
            <p:nvPicPr>
              <p:cNvPr id="6" name="Image 5">
                <a:extLst>
                  <a:ext uri="{FF2B5EF4-FFF2-40B4-BE49-F238E27FC236}">
                    <a16:creationId xmlns:a16="http://schemas.microsoft.com/office/drawing/2014/main" id="{BE3D2CCB-B01E-6FD6-D300-69B34540C6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75609" y="2504901"/>
                <a:ext cx="11256930" cy="1372113"/>
              </a:xfrm>
              <a:prstGeom prst="rect">
                <a:avLst/>
              </a:prstGeom>
            </p:spPr>
          </p:pic>
        </p:grpSp>
      </p:grpSp>
      <p:sp>
        <p:nvSpPr>
          <p:cNvPr id="15" name="ZoneTexte 14">
            <a:extLst>
              <a:ext uri="{FF2B5EF4-FFF2-40B4-BE49-F238E27FC236}">
                <a16:creationId xmlns:a16="http://schemas.microsoft.com/office/drawing/2014/main" id="{A1302CC6-EC08-9F8F-CA11-BE47E4AFAC4D}"/>
              </a:ext>
            </a:extLst>
          </p:cNvPr>
          <p:cNvSpPr txBox="1"/>
          <p:nvPr/>
        </p:nvSpPr>
        <p:spPr>
          <a:xfrm>
            <a:off x="9821786" y="5079003"/>
            <a:ext cx="2262223" cy="1246495"/>
          </a:xfrm>
          <a:prstGeom prst="rect">
            <a:avLst/>
          </a:prstGeom>
          <a:solidFill>
            <a:srgbClr val="2E3771"/>
          </a:solidFill>
        </p:spPr>
        <p:txBody>
          <a:bodyPr wrap="square">
            <a:spAutoFit/>
          </a:bodyPr>
          <a:lstStyle/>
          <a:p>
            <a:pPr algn="r"/>
            <a:r>
              <a:rPr lang="fr-FR" sz="1500" dirty="0">
                <a:solidFill>
                  <a:schemeClr val="bg1"/>
                </a:solidFill>
              </a:rPr>
              <a:t>EM. </a:t>
            </a:r>
            <a:r>
              <a:rPr lang="fr-FR" sz="1500" dirty="0" err="1">
                <a:solidFill>
                  <a:schemeClr val="bg1"/>
                </a:solidFill>
              </a:rPr>
              <a:t>Soffin</a:t>
            </a:r>
            <a:r>
              <a:rPr lang="fr-FR" sz="1500" dirty="0">
                <a:solidFill>
                  <a:schemeClr val="bg1"/>
                </a:solidFill>
              </a:rPr>
              <a:t> et al. BJA. 2017</a:t>
            </a:r>
          </a:p>
          <a:p>
            <a:pPr algn="r"/>
            <a:r>
              <a:rPr lang="fr-FR" sz="1500" dirty="0">
                <a:solidFill>
                  <a:schemeClr val="bg1"/>
                </a:solidFill>
              </a:rPr>
              <a:t>TJP </a:t>
            </a:r>
            <a:r>
              <a:rPr lang="fr-FR" sz="1500" dirty="0" err="1">
                <a:solidFill>
                  <a:schemeClr val="bg1"/>
                </a:solidFill>
              </a:rPr>
              <a:t>Batchelor</a:t>
            </a:r>
            <a:r>
              <a:rPr lang="fr-FR" sz="1500" dirty="0">
                <a:solidFill>
                  <a:schemeClr val="bg1"/>
                </a:solidFill>
              </a:rPr>
              <a:t>. EJCS. 2019</a:t>
            </a:r>
          </a:p>
          <a:p>
            <a:pPr algn="r"/>
            <a:r>
              <a:rPr lang="fr-FR" sz="1500" dirty="0" err="1">
                <a:solidFill>
                  <a:schemeClr val="bg1"/>
                </a:solidFill>
                <a:cs typeface="Calibri" panose="020F0502020204030204" pitchFamily="34" charset="0"/>
              </a:rPr>
              <a:t>Noss</a:t>
            </a:r>
            <a:r>
              <a:rPr lang="fr-FR" sz="1500" dirty="0">
                <a:solidFill>
                  <a:schemeClr val="bg1"/>
                </a:solidFill>
                <a:cs typeface="Calibri" panose="020F0502020204030204" pitchFamily="34" charset="0"/>
              </a:rPr>
              <a:t> C. JCVA. 2018 </a:t>
            </a:r>
          </a:p>
          <a:p>
            <a:pPr algn="r"/>
            <a:r>
              <a:rPr lang="fr-FR" sz="1500" dirty="0">
                <a:solidFill>
                  <a:schemeClr val="bg1"/>
                </a:solidFill>
              </a:rPr>
              <a:t>C Chiu. BMC </a:t>
            </a:r>
            <a:r>
              <a:rPr lang="fr-FR" sz="1500" dirty="0" err="1">
                <a:solidFill>
                  <a:schemeClr val="bg1"/>
                </a:solidFill>
              </a:rPr>
              <a:t>Anesth</a:t>
            </a:r>
            <a:r>
              <a:rPr lang="fr-FR" sz="1500" dirty="0">
                <a:solidFill>
                  <a:schemeClr val="bg1"/>
                </a:solidFill>
              </a:rPr>
              <a:t>. 2018</a:t>
            </a:r>
          </a:p>
          <a:p>
            <a:pPr algn="r"/>
            <a:r>
              <a:rPr lang="fr-FR" sz="1500" dirty="0">
                <a:solidFill>
                  <a:schemeClr val="bg1"/>
                </a:solidFill>
                <a:cs typeface="Calibri" panose="020F0502020204030204" pitchFamily="34" charset="0"/>
              </a:rPr>
              <a:t>B </a:t>
            </a:r>
            <a:r>
              <a:rPr lang="fr-FR" sz="1500" dirty="0" err="1">
                <a:solidFill>
                  <a:schemeClr val="bg1"/>
                </a:solidFill>
                <a:cs typeface="Calibri" panose="020F0502020204030204" pitchFamily="34" charset="0"/>
              </a:rPr>
              <a:t>Debono</a:t>
            </a:r>
            <a:r>
              <a:rPr lang="fr-FR" sz="1500" dirty="0">
                <a:solidFill>
                  <a:schemeClr val="bg1"/>
                </a:solidFill>
                <a:cs typeface="Calibri" panose="020F0502020204030204" pitchFamily="34" charset="0"/>
              </a:rPr>
              <a:t>. </a:t>
            </a:r>
            <a:r>
              <a:rPr lang="fr-FR" sz="1500" dirty="0" err="1">
                <a:solidFill>
                  <a:schemeClr val="bg1"/>
                </a:solidFill>
              </a:rPr>
              <a:t>Spine</a:t>
            </a:r>
            <a:r>
              <a:rPr lang="fr-FR" sz="1500" dirty="0">
                <a:solidFill>
                  <a:schemeClr val="bg1"/>
                </a:solidFill>
              </a:rPr>
              <a:t> J. 2021 </a:t>
            </a:r>
          </a:p>
        </p:txBody>
      </p:sp>
    </p:spTree>
    <p:extLst>
      <p:ext uri="{BB962C8B-B14F-4D97-AF65-F5344CB8AC3E}">
        <p14:creationId xmlns:p14="http://schemas.microsoft.com/office/powerpoint/2010/main" val="981252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">
            <a:extLst>
              <a:ext uri="{FF2B5EF4-FFF2-40B4-BE49-F238E27FC236}">
                <a16:creationId xmlns:a16="http://schemas.microsoft.com/office/drawing/2014/main" id="{4A60DFF4-BA33-9B9B-433D-EA1F2DC7FAD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04333"/>
          </a:xfrm>
          <a:prstGeom prst="rect">
            <a:avLst/>
          </a:prstGeom>
        </p:spPr>
        <p:txBody>
          <a:bodyPr lIns="91440" tIns="45720" rIns="91440" bIns="4572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SzPct val="100000"/>
              <a:defRPr/>
            </a:pPr>
            <a:r>
              <a:rPr lang="fr-FR" b="1" dirty="0">
                <a:solidFill>
                  <a:schemeClr val="bg1"/>
                </a:solidFill>
                <a:latin typeface="+mn-lt"/>
              </a:rPr>
              <a:t>ANEST-LR ADAPTEE A REHABILITATION</a:t>
            </a:r>
          </a:p>
        </p:txBody>
      </p:sp>
      <p:sp>
        <p:nvSpPr>
          <p:cNvPr id="27653" name="ZoneTexte 9">
            <a:extLst>
              <a:ext uri="{FF2B5EF4-FFF2-40B4-BE49-F238E27FC236}">
                <a16:creationId xmlns:a16="http://schemas.microsoft.com/office/drawing/2014/main" id="{D9FCC57F-AC54-D35F-D5FF-A29D9C6150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620" y="4774728"/>
            <a:ext cx="31632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3200" dirty="0">
                <a:latin typeface="+mn-lt"/>
              </a:rPr>
              <a:t>Parcours optimisé</a:t>
            </a:r>
          </a:p>
        </p:txBody>
      </p:sp>
      <p:sp>
        <p:nvSpPr>
          <p:cNvPr id="17" name="Titre 1">
            <a:extLst>
              <a:ext uri="{FF2B5EF4-FFF2-40B4-BE49-F238E27FC236}">
                <a16:creationId xmlns:a16="http://schemas.microsoft.com/office/drawing/2014/main" id="{0175CD2D-731F-C41C-C7BF-240A5BC78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6400800" cy="910167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fr-FR" b="1" dirty="0">
                <a:solidFill>
                  <a:srgbClr val="233D7B"/>
                </a:solidFill>
                <a:latin typeface="+mn-lt"/>
                <a:cs typeface="+mn-cs"/>
              </a:rPr>
              <a:t>ALR – ORGANISATION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972076B-7BE3-6008-1F80-A213E13975B5}"/>
              </a:ext>
            </a:extLst>
          </p:cNvPr>
          <p:cNvSpPr txBox="1"/>
          <p:nvPr/>
        </p:nvSpPr>
        <p:spPr>
          <a:xfrm>
            <a:off x="9349675" y="6152877"/>
            <a:ext cx="2729786" cy="646331"/>
          </a:xfrm>
          <a:prstGeom prst="rect">
            <a:avLst/>
          </a:prstGeom>
          <a:solidFill>
            <a:srgbClr val="233D7B"/>
          </a:solidFill>
        </p:spPr>
        <p:txBody>
          <a:bodyPr wrap="none" rtlCol="0">
            <a:spAutoFit/>
          </a:bodyPr>
          <a:lstStyle/>
          <a:p>
            <a:pPr algn="r"/>
            <a:r>
              <a:rPr lang="fr-FR" dirty="0">
                <a:solidFill>
                  <a:schemeClr val="bg1"/>
                </a:solidFill>
              </a:rPr>
              <a:t>C </a:t>
            </a:r>
            <a:r>
              <a:rPr lang="fr-FR" dirty="0" err="1">
                <a:solidFill>
                  <a:schemeClr val="bg1"/>
                </a:solidFill>
              </a:rPr>
              <a:t>Chassery</a:t>
            </a:r>
            <a:r>
              <a:rPr lang="fr-FR" dirty="0">
                <a:solidFill>
                  <a:schemeClr val="bg1"/>
                </a:solidFill>
              </a:rPr>
              <a:t> al. RAPM. 2021 </a:t>
            </a:r>
          </a:p>
          <a:p>
            <a:pPr algn="r"/>
            <a:r>
              <a:rPr lang="fr-FR" dirty="0">
                <a:solidFill>
                  <a:schemeClr val="bg1"/>
                </a:solidFill>
              </a:rPr>
              <a:t>P Marty al. BJA. 2022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5A27D22-C0E7-DDFD-BEF9-F5FFFBAB85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0613" y="1273514"/>
            <a:ext cx="3874137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dirty="0">
                <a:latin typeface="+mn-lt"/>
              </a:rPr>
              <a:t>90 patients - PTG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000" dirty="0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dirty="0">
                <a:latin typeface="+mn-lt"/>
              </a:rPr>
              <a:t>Quadruple bloc / Adjuvant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dirty="0">
                <a:latin typeface="+mn-lt"/>
              </a:rPr>
              <a:t>Quadruple bloc vs Adducteur IPACK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dirty="0">
                <a:latin typeface="+mn-lt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dirty="0">
                <a:latin typeface="+mn-lt"/>
              </a:rPr>
              <a:t>Consommation opioïdes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dirty="0">
                <a:latin typeface="+mn-lt"/>
              </a:rPr>
              <a:t>Durée analgésie</a:t>
            </a:r>
          </a:p>
        </p:txBody>
      </p:sp>
      <p:pic>
        <p:nvPicPr>
          <p:cNvPr id="4" name="Image 13">
            <a:extLst>
              <a:ext uri="{FF2B5EF4-FFF2-40B4-BE49-F238E27FC236}">
                <a16:creationId xmlns:a16="http://schemas.microsoft.com/office/drawing/2014/main" id="{0EEBB8D1-D6A5-BC1F-B50E-68A3899D8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22" y="1909568"/>
            <a:ext cx="702733" cy="702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14">
            <a:extLst>
              <a:ext uri="{FF2B5EF4-FFF2-40B4-BE49-F238E27FC236}">
                <a16:creationId xmlns:a16="http://schemas.microsoft.com/office/drawing/2014/main" id="{AE026F0F-EE2E-4393-FA88-6A55F8ED3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23" y="1145036"/>
            <a:ext cx="664633" cy="702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15" descr="Une image contenant texte, signe, extérieur, graphiques vectoriels&#10;&#10;Description générée automatiquement">
            <a:extLst>
              <a:ext uri="{FF2B5EF4-FFF2-40B4-BE49-F238E27FC236}">
                <a16:creationId xmlns:a16="http://schemas.microsoft.com/office/drawing/2014/main" id="{79C1E9F7-7BA3-2637-FB48-80CB610AD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22" y="2775893"/>
            <a:ext cx="702733" cy="702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 descr="Une image contenant table&#10;&#10;Description générée automatiquement">
            <a:extLst>
              <a:ext uri="{FF2B5EF4-FFF2-40B4-BE49-F238E27FC236}">
                <a16:creationId xmlns:a16="http://schemas.microsoft.com/office/drawing/2014/main" id="{D9CC88E5-B0B9-F5D5-BC74-7DA13DE861A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5605"/>
          <a:stretch/>
        </p:blipFill>
        <p:spPr>
          <a:xfrm>
            <a:off x="5351581" y="1293732"/>
            <a:ext cx="6727880" cy="4453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0843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">
            <a:extLst>
              <a:ext uri="{FF2B5EF4-FFF2-40B4-BE49-F238E27FC236}">
                <a16:creationId xmlns:a16="http://schemas.microsoft.com/office/drawing/2014/main" id="{4A60DFF4-BA33-9B9B-433D-EA1F2DC7FAD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04333"/>
          </a:xfrm>
          <a:prstGeom prst="rect">
            <a:avLst/>
          </a:prstGeom>
        </p:spPr>
        <p:txBody>
          <a:bodyPr lIns="91440" tIns="45720" rIns="91440" bIns="4572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SzPct val="100000"/>
              <a:defRPr/>
            </a:pPr>
            <a:r>
              <a:rPr lang="fr-FR" b="1" dirty="0">
                <a:solidFill>
                  <a:schemeClr val="bg1"/>
                </a:solidFill>
                <a:latin typeface="+mn-lt"/>
              </a:rPr>
              <a:t>ANEST-LR ADAPTEE A REHABILITATION</a:t>
            </a:r>
          </a:p>
        </p:txBody>
      </p:sp>
      <p:sp>
        <p:nvSpPr>
          <p:cNvPr id="17" name="Titre 1">
            <a:extLst>
              <a:ext uri="{FF2B5EF4-FFF2-40B4-BE49-F238E27FC236}">
                <a16:creationId xmlns:a16="http://schemas.microsoft.com/office/drawing/2014/main" id="{0175CD2D-731F-C41C-C7BF-240A5BC78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6400800" cy="910167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fr-FR" b="1" dirty="0">
                <a:solidFill>
                  <a:srgbClr val="233D7B"/>
                </a:solidFill>
                <a:latin typeface="+mn-lt"/>
                <a:cs typeface="+mn-cs"/>
              </a:rPr>
              <a:t>ALR – ORGANISATION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972076B-7BE3-6008-1F80-A213E13975B5}"/>
              </a:ext>
            </a:extLst>
          </p:cNvPr>
          <p:cNvSpPr txBox="1"/>
          <p:nvPr/>
        </p:nvSpPr>
        <p:spPr>
          <a:xfrm>
            <a:off x="9349675" y="6152877"/>
            <a:ext cx="2729786" cy="646331"/>
          </a:xfrm>
          <a:prstGeom prst="rect">
            <a:avLst/>
          </a:prstGeom>
          <a:solidFill>
            <a:srgbClr val="233D7B"/>
          </a:solidFill>
        </p:spPr>
        <p:txBody>
          <a:bodyPr wrap="none" rtlCol="0">
            <a:spAutoFit/>
          </a:bodyPr>
          <a:lstStyle/>
          <a:p>
            <a:pPr algn="r"/>
            <a:r>
              <a:rPr lang="fr-FR" dirty="0">
                <a:solidFill>
                  <a:schemeClr val="bg1"/>
                </a:solidFill>
              </a:rPr>
              <a:t>C </a:t>
            </a:r>
            <a:r>
              <a:rPr lang="fr-FR" dirty="0" err="1">
                <a:solidFill>
                  <a:schemeClr val="bg1"/>
                </a:solidFill>
              </a:rPr>
              <a:t>Chassery</a:t>
            </a:r>
            <a:r>
              <a:rPr lang="fr-FR" dirty="0">
                <a:solidFill>
                  <a:schemeClr val="bg1"/>
                </a:solidFill>
              </a:rPr>
              <a:t> al. RAPM. 2021 </a:t>
            </a:r>
          </a:p>
          <a:p>
            <a:pPr algn="r"/>
            <a:r>
              <a:rPr lang="fr-FR" dirty="0">
                <a:solidFill>
                  <a:schemeClr val="bg1"/>
                </a:solidFill>
              </a:rPr>
              <a:t>P Marty al. BJA. 2022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5A27D22-C0E7-DDFD-BEF9-F5FFFBAB85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0613" y="1273514"/>
            <a:ext cx="3874137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dirty="0">
                <a:latin typeface="+mn-lt"/>
              </a:rPr>
              <a:t>90 patients - PTG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000" dirty="0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dirty="0">
                <a:latin typeface="+mn-lt"/>
              </a:rPr>
              <a:t>Quadruple bloc / Adjuvant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dirty="0">
                <a:latin typeface="+mn-lt"/>
              </a:rPr>
              <a:t>Quadruple bloc vs Adducteur IPACK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dirty="0">
                <a:latin typeface="+mn-lt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dirty="0">
                <a:latin typeface="+mn-lt"/>
              </a:rPr>
              <a:t>Consommation opioïdes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dirty="0">
                <a:latin typeface="+mn-lt"/>
              </a:rPr>
              <a:t>Durée analgésie</a:t>
            </a:r>
          </a:p>
        </p:txBody>
      </p:sp>
      <p:pic>
        <p:nvPicPr>
          <p:cNvPr id="4" name="Image 13">
            <a:extLst>
              <a:ext uri="{FF2B5EF4-FFF2-40B4-BE49-F238E27FC236}">
                <a16:creationId xmlns:a16="http://schemas.microsoft.com/office/drawing/2014/main" id="{0EEBB8D1-D6A5-BC1F-B50E-68A3899D8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22" y="1909568"/>
            <a:ext cx="702733" cy="702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14">
            <a:extLst>
              <a:ext uri="{FF2B5EF4-FFF2-40B4-BE49-F238E27FC236}">
                <a16:creationId xmlns:a16="http://schemas.microsoft.com/office/drawing/2014/main" id="{AE026F0F-EE2E-4393-FA88-6A55F8ED3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23" y="1145036"/>
            <a:ext cx="664633" cy="702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15" descr="Une image contenant texte, signe, extérieur, graphiques vectoriels&#10;&#10;Description générée automatiquement">
            <a:extLst>
              <a:ext uri="{FF2B5EF4-FFF2-40B4-BE49-F238E27FC236}">
                <a16:creationId xmlns:a16="http://schemas.microsoft.com/office/drawing/2014/main" id="{79C1E9F7-7BA3-2637-FB48-80CB610AD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22" y="2775893"/>
            <a:ext cx="702733" cy="702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7" descr="Une image contenant table&#10;&#10;Description générée automatiquement">
            <a:extLst>
              <a:ext uri="{FF2B5EF4-FFF2-40B4-BE49-F238E27FC236}">
                <a16:creationId xmlns:a16="http://schemas.microsoft.com/office/drawing/2014/main" id="{23A4727D-D1AE-5AA6-4195-B3FEBC634A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8418" y="694150"/>
            <a:ext cx="7031043" cy="3109246"/>
          </a:xfrm>
          <a:prstGeom prst="rect">
            <a:avLst/>
          </a:prstGeom>
        </p:spPr>
      </p:pic>
      <p:pic>
        <p:nvPicPr>
          <p:cNvPr id="10" name="Image 9" descr="Une image contenant table&#10;&#10;Description générée automatiquement">
            <a:extLst>
              <a:ext uri="{FF2B5EF4-FFF2-40B4-BE49-F238E27FC236}">
                <a16:creationId xmlns:a16="http://schemas.microsoft.com/office/drawing/2014/main" id="{7F7A798D-5853-EA01-34E7-41D1442A9A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7409" y="4018791"/>
            <a:ext cx="7153913" cy="2632978"/>
          </a:xfrm>
          <a:prstGeom prst="rect">
            <a:avLst/>
          </a:prstGeom>
        </p:spPr>
      </p:pic>
      <p:sp>
        <p:nvSpPr>
          <p:cNvPr id="7" name="ZoneTexte 9">
            <a:extLst>
              <a:ext uri="{FF2B5EF4-FFF2-40B4-BE49-F238E27FC236}">
                <a16:creationId xmlns:a16="http://schemas.microsoft.com/office/drawing/2014/main" id="{C476858A-8CBC-5F86-7EF3-3398ED889D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0807" y="4750505"/>
            <a:ext cx="226376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3200" dirty="0">
                <a:latin typeface="+mn-lt"/>
              </a:rPr>
              <a:t>Le classique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218AADA8-9448-8F49-B68A-E25570A1B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00" y="1565736"/>
            <a:ext cx="3585709" cy="14622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C60C765-4552-9A48-925B-01CBBDAAECAF}"/>
              </a:ext>
            </a:extLst>
          </p:cNvPr>
          <p:cNvSpPr txBox="1"/>
          <p:nvPr/>
        </p:nvSpPr>
        <p:spPr>
          <a:xfrm>
            <a:off x="3146570" y="2686431"/>
            <a:ext cx="562975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67" dirty="0"/>
              <a:t>2021</a:t>
            </a:r>
          </a:p>
        </p:txBody>
      </p:sp>
      <p:pic>
        <p:nvPicPr>
          <p:cNvPr id="13" name="Image 12" descr="Une image contenant table&#10;&#10;Description générée automatiquement">
            <a:extLst>
              <a:ext uri="{FF2B5EF4-FFF2-40B4-BE49-F238E27FC236}">
                <a16:creationId xmlns:a16="http://schemas.microsoft.com/office/drawing/2014/main" id="{D061E535-8B85-8B49-A61B-206A4CC407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5357" y="990967"/>
            <a:ext cx="8026643" cy="5596891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9188093D-04DB-AD4D-9995-1C480DEA7170}"/>
              </a:ext>
            </a:extLst>
          </p:cNvPr>
          <p:cNvSpPr txBox="1"/>
          <p:nvPr/>
        </p:nvSpPr>
        <p:spPr>
          <a:xfrm>
            <a:off x="396441" y="3429000"/>
            <a:ext cx="375736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The addition </a:t>
            </a:r>
            <a:r>
              <a:rPr lang="fr-FR" sz="1600" dirty="0" err="1"/>
              <a:t>iPACK</a:t>
            </a:r>
            <a:r>
              <a:rPr lang="fr-FR" sz="1600" dirty="0"/>
              <a:t> to ACB in the setting of </a:t>
            </a:r>
            <a:r>
              <a:rPr lang="fr-FR" sz="1600" dirty="0" err="1"/>
              <a:t>periarticular</a:t>
            </a:r>
            <a:r>
              <a:rPr lang="fr-FR" sz="1600" dirty="0"/>
              <a:t> LIA </a:t>
            </a:r>
            <a:r>
              <a:rPr lang="fr-FR" sz="1600" dirty="0" err="1"/>
              <a:t>does</a:t>
            </a:r>
            <a:r>
              <a:rPr lang="fr-FR" sz="1600" dirty="0"/>
              <a:t> not </a:t>
            </a:r>
            <a:r>
              <a:rPr lang="fr-FR" sz="1600" dirty="0" err="1"/>
              <a:t>improve</a:t>
            </a:r>
            <a:r>
              <a:rPr lang="fr-FR" sz="1600" dirty="0"/>
              <a:t> post-TKA </a:t>
            </a:r>
            <a:r>
              <a:rPr lang="fr-FR" sz="1600" dirty="0" err="1"/>
              <a:t>analgesic</a:t>
            </a:r>
            <a:r>
              <a:rPr lang="fr-FR" sz="1600" dirty="0"/>
              <a:t> </a:t>
            </a:r>
            <a:r>
              <a:rPr lang="fr-FR" sz="1600" dirty="0" err="1"/>
              <a:t>outcomes</a:t>
            </a:r>
            <a:r>
              <a:rPr lang="fr-FR" sz="1600" dirty="0"/>
              <a:t>. </a:t>
            </a:r>
          </a:p>
          <a:p>
            <a:endParaRPr lang="fr-FR" sz="1600" dirty="0"/>
          </a:p>
          <a:p>
            <a:r>
              <a:rPr lang="fr-FR" sz="1600" dirty="0"/>
              <a:t>In </a:t>
            </a:r>
            <a:r>
              <a:rPr lang="fr-FR" sz="1600" dirty="0" err="1"/>
              <a:t>contrast</a:t>
            </a:r>
            <a:r>
              <a:rPr lang="fr-FR" sz="1600" dirty="0"/>
              <a:t>, </a:t>
            </a:r>
            <a:r>
              <a:rPr lang="fr-FR" sz="1600" dirty="0" err="1"/>
              <a:t>moderate-quality</a:t>
            </a:r>
            <a:r>
              <a:rPr lang="fr-FR" sz="1600" dirty="0"/>
              <a:t> </a:t>
            </a:r>
            <a:r>
              <a:rPr lang="fr-FR" sz="1600" dirty="0" err="1"/>
              <a:t>evidence</a:t>
            </a:r>
            <a:r>
              <a:rPr lang="fr-FR" sz="1600" dirty="0"/>
              <a:t> </a:t>
            </a:r>
            <a:r>
              <a:rPr lang="fr-FR" sz="1600" dirty="0" err="1"/>
              <a:t>suggests</a:t>
            </a:r>
            <a:r>
              <a:rPr lang="fr-FR" sz="1600" dirty="0"/>
              <a:t> </a:t>
            </a:r>
            <a:r>
              <a:rPr lang="fr-FR" sz="1600" dirty="0" err="1"/>
              <a:t>that</a:t>
            </a:r>
            <a:r>
              <a:rPr lang="fr-FR" sz="1600" dirty="0"/>
              <a:t> </a:t>
            </a:r>
            <a:r>
              <a:rPr lang="fr-FR" sz="1600" dirty="0" err="1"/>
              <a:t>adding</a:t>
            </a:r>
            <a:r>
              <a:rPr lang="fr-FR" sz="1600" dirty="0"/>
              <a:t> </a:t>
            </a:r>
            <a:r>
              <a:rPr lang="fr-FR" sz="1600" dirty="0" err="1"/>
              <a:t>iPACK</a:t>
            </a:r>
            <a:r>
              <a:rPr lang="fr-FR" sz="1600" dirty="0"/>
              <a:t> to ACB in the absence of LIA </a:t>
            </a:r>
            <a:r>
              <a:rPr lang="fr-FR" sz="1600" dirty="0" err="1"/>
              <a:t>reduces</a:t>
            </a:r>
            <a:r>
              <a:rPr lang="fr-FR" sz="1600" dirty="0"/>
              <a:t> pain </a:t>
            </a:r>
            <a:r>
              <a:rPr lang="fr-FR" sz="1600" dirty="0" err="1"/>
              <a:t>severity</a:t>
            </a:r>
            <a:r>
              <a:rPr lang="fr-FR" sz="1600" dirty="0"/>
              <a:t> up to 24 </a:t>
            </a:r>
            <a:r>
              <a:rPr lang="fr-FR" sz="1600" dirty="0" err="1"/>
              <a:t>hours</a:t>
            </a:r>
            <a:r>
              <a:rPr lang="fr-FR" sz="1600" dirty="0"/>
              <a:t> and </a:t>
            </a:r>
            <a:r>
              <a:rPr lang="fr-FR" sz="1600" dirty="0" err="1"/>
              <a:t>enhances</a:t>
            </a:r>
            <a:r>
              <a:rPr lang="fr-FR" sz="1600" dirty="0"/>
              <a:t> </a:t>
            </a:r>
            <a:r>
              <a:rPr lang="fr-FR" sz="1600" dirty="0" err="1"/>
              <a:t>functional</a:t>
            </a:r>
            <a:r>
              <a:rPr lang="fr-FR" sz="1600" dirty="0"/>
              <a:t> </a:t>
            </a:r>
            <a:r>
              <a:rPr lang="fr-FR" sz="1600" dirty="0" err="1"/>
              <a:t>recovery</a:t>
            </a:r>
            <a:r>
              <a:rPr lang="fr-FR" sz="1600" dirty="0"/>
              <a:t>, but </a:t>
            </a:r>
            <a:r>
              <a:rPr lang="fr-FR" sz="1600" dirty="0" err="1"/>
              <a:t>without</a:t>
            </a:r>
            <a:r>
              <a:rPr lang="fr-FR" sz="1600" dirty="0"/>
              <a:t> a </a:t>
            </a:r>
            <a:r>
              <a:rPr lang="fr-FR" sz="1600" dirty="0" err="1"/>
              <a:t>corresponding</a:t>
            </a:r>
            <a:r>
              <a:rPr lang="fr-FR" sz="1600" dirty="0"/>
              <a:t> </a:t>
            </a:r>
            <a:r>
              <a:rPr lang="fr-FR" sz="1600" dirty="0" err="1"/>
              <a:t>reduction</a:t>
            </a:r>
            <a:r>
              <a:rPr lang="fr-FR" sz="1600" dirty="0"/>
              <a:t> in </a:t>
            </a:r>
            <a:r>
              <a:rPr lang="fr-FR" sz="1600" dirty="0" err="1"/>
              <a:t>opioid</a:t>
            </a:r>
            <a:r>
              <a:rPr lang="fr-FR" sz="1600" dirty="0"/>
              <a:t> </a:t>
            </a:r>
            <a:r>
              <a:rPr lang="fr-FR" sz="1600" dirty="0" err="1"/>
              <a:t>consumption</a:t>
            </a:r>
            <a:r>
              <a:rPr lang="fr-FR" sz="1600" dirty="0"/>
              <a:t>. </a:t>
            </a:r>
          </a:p>
        </p:txBody>
      </p:sp>
      <p:pic>
        <p:nvPicPr>
          <p:cNvPr id="7" name="Image 17">
            <a:extLst>
              <a:ext uri="{FF2B5EF4-FFF2-40B4-BE49-F238E27FC236}">
                <a16:creationId xmlns:a16="http://schemas.microsoft.com/office/drawing/2014/main" id="{AE60D00C-2E27-AE9F-B412-C51690579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00" y="990967"/>
            <a:ext cx="2148416" cy="387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155F92A-37F5-974F-9ACF-B001ED2A7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4947781" cy="910167"/>
          </a:xfrm>
        </p:spPr>
        <p:txBody>
          <a:bodyPr/>
          <a:lstStyle/>
          <a:p>
            <a:pPr algn="l">
              <a:defRPr/>
            </a:pPr>
            <a:r>
              <a:rPr lang="fr-FR" b="1" dirty="0">
                <a:solidFill>
                  <a:srgbClr val="233D7B"/>
                </a:solidFill>
                <a:latin typeface="+mn-lt"/>
                <a:cs typeface="+mn-cs"/>
              </a:rPr>
              <a:t>ALR – PRATIQUE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52D2731-B163-B374-AEA9-808C877B700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197" t="43296" r="5491" b="7538"/>
          <a:stretch/>
        </p:blipFill>
        <p:spPr>
          <a:xfrm>
            <a:off x="0" y="6340271"/>
            <a:ext cx="1368315" cy="517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5716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6260</TotalTime>
  <Words>1252</Words>
  <Application>Microsoft Office PowerPoint</Application>
  <PresentationFormat>Grand écran</PresentationFormat>
  <Paragraphs>240</Paragraphs>
  <Slides>26</Slides>
  <Notes>19</Notes>
  <HiddenSlides>0</HiddenSlides>
  <MMClips>2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35" baseType="lpstr">
      <vt:lpstr>Arial</vt:lpstr>
      <vt:lpstr>Calibri</vt:lpstr>
      <vt:lpstr>Calibri Light</vt:lpstr>
      <vt:lpstr>Helvetica</vt:lpstr>
      <vt:lpstr>HelveticaNeueLTStd</vt:lpstr>
      <vt:lpstr>inherit</vt:lpstr>
      <vt:lpstr>Open Sans</vt:lpstr>
      <vt:lpstr>system-ui</vt:lpstr>
      <vt:lpstr>Thème Office</vt:lpstr>
      <vt:lpstr>Présentation PowerPoint</vt:lpstr>
      <vt:lpstr>Présentation PowerPoint</vt:lpstr>
      <vt:lpstr>NOMENCLATURE</vt:lpstr>
      <vt:lpstr>Présentation PowerPoint</vt:lpstr>
      <vt:lpstr>NOMENCLATURE</vt:lpstr>
      <vt:lpstr>ALR INTEGREE AUX PARCOURS</vt:lpstr>
      <vt:lpstr>ALR – ORGANISATION</vt:lpstr>
      <vt:lpstr>ALR – ORGANISATION</vt:lpstr>
      <vt:lpstr>ALR – PRATIQUE</vt:lpstr>
      <vt:lpstr>ALR – TRAJECTOIRE DOULOUREUSE</vt:lpstr>
      <vt:lpstr>DEXAMETHASONE</vt:lpstr>
      <vt:lpstr>AUTRES ADJUVANTS</vt:lpstr>
      <vt:lpstr>ANALGESIE CONTINUE</vt:lpstr>
      <vt:lpstr>Présentation PowerPoint</vt:lpstr>
      <vt:lpstr>Présentation PowerPoint</vt:lpstr>
      <vt:lpstr>ECHOGUIDAGE AU SERVICE DE LA DOULEUR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Sebastien Bloc</dc:creator>
  <cp:lastModifiedBy>DellG15-049</cp:lastModifiedBy>
  <cp:revision>30</cp:revision>
  <dcterms:created xsi:type="dcterms:W3CDTF">2022-11-19T09:37:11Z</dcterms:created>
  <dcterms:modified xsi:type="dcterms:W3CDTF">2022-12-01T07:07:54Z</dcterms:modified>
</cp:coreProperties>
</file>